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3" r:id="rId3"/>
    <p:sldId id="258" r:id="rId4"/>
    <p:sldId id="260" r:id="rId5"/>
    <p:sldId id="322" r:id="rId6"/>
    <p:sldId id="304" r:id="rId7"/>
    <p:sldId id="305" r:id="rId8"/>
    <p:sldId id="321" r:id="rId9"/>
    <p:sldId id="300" r:id="rId10"/>
    <p:sldId id="307" r:id="rId11"/>
    <p:sldId id="344" r:id="rId12"/>
    <p:sldId id="347" r:id="rId13"/>
    <p:sldId id="323" r:id="rId14"/>
    <p:sldId id="313" r:id="rId15"/>
    <p:sldId id="316" r:id="rId16"/>
    <p:sldId id="317" r:id="rId17"/>
    <p:sldId id="324" r:id="rId18"/>
    <p:sldId id="330" r:id="rId19"/>
    <p:sldId id="333" r:id="rId20"/>
    <p:sldId id="334" r:id="rId21"/>
    <p:sldId id="335" r:id="rId22"/>
    <p:sldId id="331" r:id="rId23"/>
    <p:sldId id="340" r:id="rId24"/>
    <p:sldId id="336" r:id="rId25"/>
    <p:sldId id="337" r:id="rId26"/>
    <p:sldId id="339" r:id="rId27"/>
    <p:sldId id="338" r:id="rId28"/>
    <p:sldId id="329" r:id="rId29"/>
    <p:sldId id="341" r:id="rId30"/>
    <p:sldId id="273" r:id="rId31"/>
    <p:sldId id="328" r:id="rId32"/>
    <p:sldId id="326" r:id="rId33"/>
    <p:sldId id="274" r:id="rId34"/>
    <p:sldId id="342" r:id="rId35"/>
    <p:sldId id="32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i Govind Vediramana Krishnan" initials="HK" lastIdx="2" clrIdx="0">
    <p:extLst>
      <p:ext uri="{19B8F6BF-5375-455C-9EA6-DF929625EA0E}">
        <p15:presenceInfo xmlns:p15="http://schemas.microsoft.com/office/powerpoint/2012/main" userId="S::hgvedira@uwaterloo.ca::36c62b6d-8100-46fd-84c2-c43b67584083" providerId="AD"/>
      </p:ext>
    </p:extLst>
  </p:cmAuthor>
  <p:cmAuthor id="2" name="yutingc@chalmers.se" initials="yu" lastIdx="21" clrIdx="1">
    <p:extLst>
      <p:ext uri="{19B8F6BF-5375-455C-9EA6-DF929625EA0E}">
        <p15:presenceInfo xmlns:p15="http://schemas.microsoft.com/office/powerpoint/2012/main" userId="S::urn:spo:guest#yutingc@chalmers.se::" providerId="AD"/>
      </p:ext>
    </p:extLst>
  </p:cmAuthor>
  <p:cmAuthor id="3" name="Arie Gurfinkel" initials="AG" lastIdx="36" clrIdx="2">
    <p:extLst>
      <p:ext uri="{19B8F6BF-5375-455C-9EA6-DF929625EA0E}">
        <p15:presenceInfo xmlns:p15="http://schemas.microsoft.com/office/powerpoint/2012/main" userId="S::agurfink@uwaterloo.ca::6ee9a164-7b14-49d1-9993-34ef427b8304" providerId="AD"/>
      </p:ext>
    </p:extLst>
  </p:cmAuthor>
  <p:cmAuthor id="4" name="sharon.shoham@gmail.com" initials="sh" lastIdx="1" clrIdx="3">
    <p:extLst>
      <p:ext uri="{19B8F6BF-5375-455C-9EA6-DF929625EA0E}">
        <p15:presenceInfo xmlns:p15="http://schemas.microsoft.com/office/powerpoint/2012/main" userId="S::urn:spo:guest#sharon.shoham@gmail.com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6D9AF-2295-5490-1CFB-4A7D56572DA3}" v="70" dt="2020-07-14T19:18:47.356"/>
    <p1510:client id="{1A5D76C8-8AB3-CE41-B8A6-B1D7763C9B9F}" v="4108" dt="2020-07-14T20:18:03.610"/>
    <p1510:client id="{625F06B5-3277-10FB-7FC4-11744836A8B9}" v="22" dt="2020-07-14T15:14:05.906"/>
    <p1510:client id="{69B680B6-7F8A-5A63-6318-B85F64B72F12}" v="1" dt="2020-07-13T21:39:20.752"/>
    <p1510:client id="{AA216585-51F2-AD15-5734-A2384A64D15C}" v="1" dt="2020-07-14T16:36:55.269"/>
    <p1510:client id="{B29A4379-D5D9-862F-D207-2E8CCE125888}" v="38" dt="2020-07-14T22:07:11.607"/>
    <p1510:client id="{B75B0D74-3929-D51D-9FC3-2458893541BB}" v="63" dt="2020-07-14T14:50:33.519"/>
    <p1510:client id="{C536D922-6A78-480C-B678-FFA6F7271847}" v="21" dt="2020-07-14T15:05:39.571"/>
    <p1510:client id="{D2B4BD3D-ED1D-4F5D-AED7-6381271C6F01}" v="4" dt="2020-07-14T14:42:57.984"/>
    <p1510:client id="{F027B0A0-A17D-ED5B-1727-321596FD1470}" v="1" dt="2020-07-14T17:42:49.513"/>
    <p1510:client id="{F6BAE038-AC51-4F2B-7E51-CBE3CBB40167}" v="34" dt="2020-07-14T18:04:36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62"/>
  </p:normalViewPr>
  <p:slideViewPr>
    <p:cSldViewPr snapToGrid="0">
      <p:cViewPr varScale="1">
        <p:scale>
          <a:sx n="91" d="100"/>
          <a:sy n="91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3E233-B87B-3944-AB34-6981FD2306CB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EF32F-2998-AF4D-83CF-B23CAC9E4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09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Think about sequential programs with just one loop. Our methods apply to a much more general setting of non-linear CHCs but for simplicity, this whole talk is going to be about single loop programs</a:t>
            </a:r>
          </a:p>
          <a:p>
            <a:r>
              <a:rPr lang="en-US"/>
              <a:t>Generalize to learn lemmas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0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55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2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6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3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 a guidance technique that takes as input all lemmas in the trace, the proof obligation and the new lemma and give as out either a </a:t>
            </a:r>
            <a:r>
              <a:rPr lang="en-US" err="1"/>
              <a:t>pob</a:t>
            </a:r>
            <a:r>
              <a:rPr lang="en-US"/>
              <a:t> or a new lemma.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91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compared with Spacer with a timeout of 10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90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aspect of such MC algorithms is local reasoning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83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 is </a:t>
            </a:r>
            <a:r>
              <a:rPr lang="en-US" err="1"/>
              <a:t>itp</a:t>
            </a:r>
            <a:r>
              <a:rPr lang="en-US"/>
              <a:t> only works sometimes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91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8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 a guidance technique that takes as input all lemmas in the trace, the proof obligation and the new lemma and give as out either a </a:t>
            </a:r>
            <a:r>
              <a:rPr lang="en-US" err="1"/>
              <a:t>pob</a:t>
            </a:r>
            <a:r>
              <a:rPr lang="en-US"/>
              <a:t> or a new lemma.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70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are the lemmas from the example in cube 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0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are the lemmas from the example in cube 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18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4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are the lemmas from the example in cube 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EF32F-2998-AF4D-83CF-B23CAC9E47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7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5EA1-F528-AE4F-BC92-CE232E7C0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BFB01-8A7F-EB4B-B082-50988EA06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686FE-E31A-D84E-AF2B-80925216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6A5A-6866-A44A-A66B-0E9471298C9F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86812-D1BD-9C41-818B-B4D1C7D5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3BBD2-9DBA-E94F-AB5E-7E65FF68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0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A3BA-EA57-7B44-9992-6D1DAA99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7A53B-0A18-B445-A729-030052258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1B4A2-3187-1E4C-8C18-4A8BCD6B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2E1F-248A-3349-B9D2-2C1363D94914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B47AC-E3CB-D649-AD81-1C95398A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908D8-E03D-844E-B8CB-97FC5BF9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1FB2AD-9985-6C4A-BB86-6E4AD1B9D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04421-0863-6D49-8EE6-EA2F4ADD4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9AB8D-C669-9445-98F0-0EBB725F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09E79-6337-974B-BEF9-DAC10093C538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0DB1F-5B3A-8343-9B6E-6889D589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CED7-74A8-6A48-A0BE-5411E6D9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B7625-84A2-8743-9224-E2C8A0C1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C3FC-B1FC-E54B-9076-D5DCBB9C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4FF20-B29D-B946-ADF4-576822A8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4971-817B-304D-8DFF-B0D5BE78E141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B7067-63ED-D347-AB6C-F45C5DC4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19240-BE9F-B44E-A05E-3EF4BE27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88" y="6492875"/>
            <a:ext cx="1052512" cy="365125"/>
          </a:xfrm>
        </p:spPr>
        <p:txBody>
          <a:bodyPr/>
          <a:lstStyle>
            <a:lvl1pPr>
              <a:defRPr sz="2000"/>
            </a:lvl1pPr>
          </a:lstStyle>
          <a:p>
            <a:fld id="{14771AD8-F1AA-3546-B0E5-B22BCEAB6D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9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B287-1BCA-9A4F-9D4A-347CB33CE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9E06-D617-E748-BBAD-2E970EF0D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37E11-81DE-7D46-ADDC-7A6EDAAF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5236-8B5B-5B41-9CB8-CDAC453E4F82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4DA69-F52A-5048-8FC1-C4A390BF1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54762-59E1-794D-8525-009D97C9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3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02E0-CD97-874B-ABD9-1EB0D91B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83B0-DF15-C84A-8042-FFC840364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CE2B2-D421-534C-8A07-ABD5A37EB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0847B-5B5A-6344-8987-257A73FAF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3F40-A5B2-C240-AEA8-845C1F58C074}" type="datetime1">
              <a:rPr lang="en-CA" smtClean="0"/>
              <a:t>2020-07-14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EA98E-0451-0E47-9EB2-502B29C9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D0154-21ED-9047-A790-9C496278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3C75-3E3B-DE4A-9A78-74DFE34E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89C3E-7A42-EC4E-925C-DAEDC2605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0EB97-E6C9-794F-9B41-B2049EE28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A3B034-F32C-EC4C-B36E-24DFE0730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1A736-D590-9A48-B159-EF5257AD3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D0D301-56FA-4545-99AD-C5F96847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045E-456B-ED47-8010-4BEDD67FA376}" type="datetime1">
              <a:rPr lang="en-CA" smtClean="0"/>
              <a:t>2020-07-14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7DED3-E9A5-454D-82FF-1C3D7D79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2C68F-49FF-6D42-A14D-CB06B1CE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6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80FE-AD26-3546-A1A2-4F9A575D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4F68E-B7E8-6A45-A7A5-C25F7FE9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925C-6BA7-0446-86D7-BFF56EE2ED3B}" type="datetime1">
              <a:rPr lang="en-CA" smtClean="0"/>
              <a:t>2020-07-14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7C579-8848-E348-8173-AD846B783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E986C-32EF-BA40-84B4-9AB5FF8A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14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E5267-2977-2549-B3F9-5F456E80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26E4-9731-9247-AADE-B4E5DFFC98E5}" type="datetime1">
              <a:rPr lang="en-CA" smtClean="0"/>
              <a:t>2020-07-14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C650E-58EB-CE48-A268-4CCB13AD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F4481-1DFC-6440-AFF4-A3DF5B36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5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8BBE-737D-344A-967F-1FB80C44D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10FF-EFD0-CE46-880E-D8D984016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FC229-113E-4741-A256-42DC7003F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8BE0B-37F3-F448-A976-EA9EE112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FE6AA-CDBE-E648-9EC8-0EFC8F1817C7}" type="datetime1">
              <a:rPr lang="en-CA" smtClean="0"/>
              <a:t>2020-07-14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BBB79-1446-C14C-8E35-B19B8B59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02A6C-D029-CB4F-B6FF-C094C38F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52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B5BF-3AB6-5141-B00E-B6445A1C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EA005-606A-B643-B9E0-34649EEB5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40878-B079-2245-AACA-859BEC22C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201F3-4A97-FA41-B909-BE2B7F99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6AC-8888-FC4D-9C1F-E6C0762BF94D}" type="datetime1">
              <a:rPr lang="en-CA" smtClean="0"/>
              <a:t>2020-07-14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85093-618D-1947-930B-D955778B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C8685-DF7C-3A44-B801-55149064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93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7C48DA-121C-D44E-B25D-1ED0742E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944EF-88AF-A948-AD64-E9AF2931A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B7E43-9563-714A-B202-87EC0C9C1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A7374-3F47-844F-BC18-579E956A3F3E}" type="datetime1">
              <a:rPr lang="en-CA" smtClean="0"/>
              <a:t>2020-07-14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A5E87-2971-AA4B-B27E-6AFD1909B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B9DC2-A26D-9A48-8137-FC71B52AD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71AD8-F1AA-3546-B0E5-B22BCEAB6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7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66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5.png"/><Relationship Id="rId5" Type="http://schemas.openxmlformats.org/officeDocument/2006/relationships/image" Target="../media/image36.png"/><Relationship Id="rId10" Type="http://schemas.openxmlformats.org/officeDocument/2006/relationships/image" Target="../media/image67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gvk94/z3/tree/gspacer-cav-a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hgvk94.github.io/gspace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5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18FF-B771-9549-8B7A-F42C70CFF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637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Global Guidance</a:t>
            </a:r>
            <a:r>
              <a:rPr lang="en-US">
                <a:solidFill>
                  <a:schemeClr val="tx2"/>
                </a:solidFill>
                <a:latin typeface="Verdana Pro Cond Black"/>
                <a:cs typeface="Times New Roman"/>
              </a:rPr>
              <a:t> for </a:t>
            </a:r>
            <a:br>
              <a:rPr lang="en-US">
                <a:solidFill>
                  <a:schemeClr val="tx2"/>
                </a:solidFill>
                <a:latin typeface="Verdana Pro Cond Black"/>
                <a:cs typeface="Times New Roman"/>
              </a:rPr>
            </a:br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Local Generalization</a:t>
            </a:r>
            <a:r>
              <a:rPr lang="en-US">
                <a:solidFill>
                  <a:schemeClr val="tx2"/>
                </a:solidFill>
                <a:latin typeface="Verdana Pro Cond Black"/>
                <a:cs typeface="Times New Roman"/>
              </a:rPr>
              <a:t> in Model Checking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C1993-FB3B-1E40-98F3-09AD89401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845" y="3738908"/>
            <a:ext cx="9144000" cy="14612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1"/>
                </a:solidFill>
                <a:latin typeface="Arial"/>
                <a:cs typeface="Times New Roman"/>
              </a:rPr>
              <a:t>Hari Govind V K, </a:t>
            </a:r>
            <a:r>
              <a:rPr lang="en-US">
                <a:solidFill>
                  <a:srgbClr val="000000"/>
                </a:solidFill>
                <a:latin typeface="Arial"/>
                <a:cs typeface="Times New Roman"/>
              </a:rPr>
              <a:t>Yu-Ting</a:t>
            </a:r>
            <a:r>
              <a:rPr lang="en-US">
                <a:latin typeface="Arial"/>
                <a:cs typeface="Times New Roman"/>
              </a:rPr>
              <a:t> Chen, </a:t>
            </a:r>
          </a:p>
          <a:p>
            <a:r>
              <a:rPr lang="en-US">
                <a:latin typeface="Arial"/>
                <a:cs typeface="Times New Roman"/>
              </a:rPr>
              <a:t>Sharon </a:t>
            </a:r>
            <a:r>
              <a:rPr lang="en-US" err="1">
                <a:latin typeface="Arial"/>
                <a:cs typeface="Times New Roman"/>
              </a:rPr>
              <a:t>Shoham</a:t>
            </a:r>
            <a:r>
              <a:rPr lang="en-US">
                <a:latin typeface="Arial"/>
                <a:cs typeface="Times New Roman"/>
              </a:rPr>
              <a:t>, Arie </a:t>
            </a:r>
            <a:r>
              <a:rPr lang="en-US" err="1">
                <a:latin typeface="Arial"/>
                <a:cs typeface="Times New Roman"/>
              </a:rPr>
              <a:t>Gurfinkel</a:t>
            </a:r>
            <a:endParaRPr lang="en-US">
              <a:latin typeface="Arial"/>
              <a:cs typeface="Times New Roman"/>
            </a:endParaRPr>
          </a:p>
          <a:p>
            <a:r>
              <a:rPr lang="en-US">
                <a:solidFill>
                  <a:schemeClr val="accent1"/>
                </a:solidFill>
                <a:latin typeface="Arial"/>
                <a:cs typeface="Arial"/>
              </a:rPr>
              <a:t>@CAV 2020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FBEC11-A578-6D4D-9D57-BEE709CA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4" y="213817"/>
            <a:ext cx="1706352" cy="17063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EBC49C-5503-4890-AF26-C3DA8B51343C}"/>
              </a:ext>
            </a:extLst>
          </p:cNvPr>
          <p:cNvGrpSpPr/>
          <p:nvPr/>
        </p:nvGrpSpPr>
        <p:grpSpPr>
          <a:xfrm>
            <a:off x="1813708" y="5486684"/>
            <a:ext cx="8851906" cy="1192118"/>
            <a:chOff x="1576273" y="5486684"/>
            <a:chExt cx="8851906" cy="1192118"/>
          </a:xfrm>
        </p:grpSpPr>
        <p:pic>
          <p:nvPicPr>
            <p:cNvPr id="5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FA4F52F9-58A3-44D9-9ECB-C8E768D45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8897" y="5744378"/>
              <a:ext cx="2579282" cy="683486"/>
            </a:xfrm>
            <a:prstGeom prst="rect">
              <a:avLst/>
            </a:prstGeom>
          </p:spPr>
        </p:pic>
        <p:pic>
          <p:nvPicPr>
            <p:cNvPr id="18" name="Picture 17" title="University of Waterloo">
              <a:extLst>
                <a:ext uri="{FF2B5EF4-FFF2-40B4-BE49-F238E27FC236}">
                  <a16:creationId xmlns:a16="http://schemas.microsoft.com/office/drawing/2014/main" id="{305EAFA3-43B6-C64F-B22D-23C76566D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628" y="5486684"/>
              <a:ext cx="2973214" cy="1192118"/>
            </a:xfrm>
            <a:prstGeom prst="rect">
              <a:avLst/>
            </a:prstGeom>
          </p:spPr>
        </p:pic>
        <p:pic>
          <p:nvPicPr>
            <p:cNvPr id="6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3EAB8E43-F3FE-403E-8727-F4807ADEB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6273" y="5627219"/>
              <a:ext cx="1758754" cy="907410"/>
            </a:xfrm>
            <a:prstGeom prst="rect">
              <a:avLst/>
            </a:prstGeom>
          </p:spPr>
        </p:pic>
      </p:grpSp>
      <p:pic>
        <p:nvPicPr>
          <p:cNvPr id="7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194A55-5B42-4A6E-9E4D-A1B446814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288" y="2368036"/>
            <a:ext cx="1929296" cy="3286540"/>
          </a:xfrm>
          <a:prstGeom prst="rect">
            <a:avLst/>
          </a:prstGeom>
        </p:spPr>
      </p:pic>
      <p:pic>
        <p:nvPicPr>
          <p:cNvPr id="4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C23360B-5C7C-4D0F-BF56-41718E844B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07" t="17745" r="7737" b="50939"/>
          <a:stretch/>
        </p:blipFill>
        <p:spPr>
          <a:xfrm>
            <a:off x="353961" y="4288519"/>
            <a:ext cx="2990234" cy="777605"/>
          </a:xfrm>
          <a:prstGeom prst="rect">
            <a:avLst/>
          </a:prstGeom>
        </p:spPr>
      </p:pic>
      <p:pic>
        <p:nvPicPr>
          <p:cNvPr id="11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CC2BFD2-55C7-41DB-9F7C-7D18F6B147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80" t="49060" r="7289" b="17954"/>
          <a:stretch/>
        </p:blipFill>
        <p:spPr>
          <a:xfrm>
            <a:off x="349047" y="3482273"/>
            <a:ext cx="2995871" cy="8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2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F1156-2818-0040-A2DF-5D5FC0D7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10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86C11C-2870-6845-A3CC-8BDDA6AD44F6}"/>
              </a:ext>
            </a:extLst>
          </p:cNvPr>
          <p:cNvSpPr/>
          <p:nvPr/>
        </p:nvSpPr>
        <p:spPr>
          <a:xfrm>
            <a:off x="32332" y="4717110"/>
            <a:ext cx="4094922" cy="1190817"/>
          </a:xfrm>
          <a:prstGeom prst="rect">
            <a:avLst/>
          </a:prstGeom>
          <a:ln w="635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A1883-E8EF-C242-B8DB-AF8211CC39F7}"/>
              </a:ext>
            </a:extLst>
          </p:cNvPr>
          <p:cNvSpPr/>
          <p:nvPr/>
        </p:nvSpPr>
        <p:spPr>
          <a:xfrm>
            <a:off x="34280" y="3540523"/>
            <a:ext cx="4717263" cy="1388055"/>
          </a:xfrm>
          <a:prstGeom prst="rect">
            <a:avLst/>
          </a:prstGeom>
          <a:ln w="635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271D9A-F7B7-4116-B2F8-53BA3C89AA0D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1st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CCFE1E-568F-420D-AB26-AEF02A67ED0E}"/>
                  </a:ext>
                </a:extLst>
              </p:cNvPr>
              <p:cNvSpPr txBox="1"/>
              <p:nvPr/>
            </p:nvSpPr>
            <p:spPr>
              <a:xfrm>
                <a:off x="7163718" y="2310387"/>
                <a:ext cx="47525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if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CA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⋅∀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 smtClean="0">
                        <a:solidFill>
                          <a:schemeClr val="accent6"/>
                        </a:solidFill>
                      </a:rPr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then 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  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to trace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CCFE1E-568F-420D-AB26-AEF02A67E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718" y="2310387"/>
                <a:ext cx="4752583" cy="830997"/>
              </a:xfrm>
              <a:prstGeom prst="rect">
                <a:avLst/>
              </a:prstGeom>
              <a:blipFill>
                <a:blip r:embed="rId2"/>
                <a:stretch>
                  <a:fillRect l="-1923" t="-5882" r="-1026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85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F1156-2818-0040-A2DF-5D5FC0D7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86C11C-2870-6845-A3CC-8BDDA6AD44F6}"/>
              </a:ext>
            </a:extLst>
          </p:cNvPr>
          <p:cNvSpPr/>
          <p:nvPr/>
        </p:nvSpPr>
        <p:spPr>
          <a:xfrm>
            <a:off x="32332" y="4717110"/>
            <a:ext cx="4094922" cy="1190817"/>
          </a:xfrm>
          <a:prstGeom prst="rect">
            <a:avLst/>
          </a:prstGeom>
          <a:ln w="635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A1883-E8EF-C242-B8DB-AF8211CC39F7}"/>
              </a:ext>
            </a:extLst>
          </p:cNvPr>
          <p:cNvSpPr/>
          <p:nvPr/>
        </p:nvSpPr>
        <p:spPr>
          <a:xfrm>
            <a:off x="34280" y="3540523"/>
            <a:ext cx="4717263" cy="1388055"/>
          </a:xfrm>
          <a:prstGeom prst="rect">
            <a:avLst/>
          </a:prstGeom>
          <a:ln w="635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271D9A-F7B7-4116-B2F8-53BA3C89AA0D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1st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3917D-244A-42F2-982F-8C78D6691EA9}"/>
              </a:ext>
            </a:extLst>
          </p:cNvPr>
          <p:cNvSpPr/>
          <p:nvPr/>
        </p:nvSpPr>
        <p:spPr>
          <a:xfrm>
            <a:off x="32332" y="3142616"/>
            <a:ext cx="5169066" cy="1190817"/>
          </a:xfrm>
          <a:prstGeom prst="rect">
            <a:avLst/>
          </a:prstGeom>
          <a:ln w="635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429320-549F-4581-90D0-EC0C672B4570}"/>
              </a:ext>
            </a:extLst>
          </p:cNvPr>
          <p:cNvSpPr/>
          <p:nvPr/>
        </p:nvSpPr>
        <p:spPr>
          <a:xfrm>
            <a:off x="34279" y="2250631"/>
            <a:ext cx="5763865" cy="1388055"/>
          </a:xfrm>
          <a:prstGeom prst="rect">
            <a:avLst/>
          </a:prstGeom>
          <a:ln w="635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8">
            <a:extLst>
              <a:ext uri="{FF2B5EF4-FFF2-40B4-BE49-F238E27FC236}">
                <a16:creationId xmlns:a16="http://schemas.microsoft.com/office/drawing/2014/main" id="{E11538C6-BA3F-4150-B294-B86A749514F7}"/>
              </a:ext>
            </a:extLst>
          </p:cNvPr>
          <p:cNvSpPr/>
          <p:nvPr/>
        </p:nvSpPr>
        <p:spPr>
          <a:xfrm rot="10800000">
            <a:off x="33837" y="2241258"/>
            <a:ext cx="5704114" cy="3656458"/>
          </a:xfrm>
          <a:custGeom>
            <a:avLst/>
            <a:gdLst>
              <a:gd name="connsiteX0" fmla="*/ 0 w 6494929"/>
              <a:gd name="connsiteY0" fmla="*/ 6871447 h 6884894"/>
              <a:gd name="connsiteX1" fmla="*/ 4961965 w 6494929"/>
              <a:gd name="connsiteY1" fmla="*/ 0 h 6884894"/>
              <a:gd name="connsiteX2" fmla="*/ 6494929 w 6494929"/>
              <a:gd name="connsiteY2" fmla="*/ 13447 h 6884894"/>
              <a:gd name="connsiteX3" fmla="*/ 6468035 w 6494929"/>
              <a:gd name="connsiteY3" fmla="*/ 6884894 h 6884894"/>
              <a:gd name="connsiteX4" fmla="*/ 0 w 6494929"/>
              <a:gd name="connsiteY4" fmla="*/ 6871447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4929" h="6884894">
                <a:moveTo>
                  <a:pt x="0" y="6871447"/>
                </a:moveTo>
                <a:lnTo>
                  <a:pt x="4961965" y="0"/>
                </a:lnTo>
                <a:lnTo>
                  <a:pt x="6494929" y="13447"/>
                </a:lnTo>
                <a:lnTo>
                  <a:pt x="6468035" y="6884894"/>
                </a:lnTo>
                <a:lnTo>
                  <a:pt x="0" y="687144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 w="63500">
            <a:solidFill>
              <a:schemeClr val="accent5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1B5116-EA4E-43EA-8C76-C232C5BCC76E}"/>
                  </a:ext>
                </a:extLst>
              </p:cNvPr>
              <p:cNvSpPr txBox="1"/>
              <p:nvPr/>
            </p:nvSpPr>
            <p:spPr>
              <a:xfrm>
                <a:off x="7163718" y="2310387"/>
                <a:ext cx="47525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if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CA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⋅∀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 smtClean="0">
                        <a:solidFill>
                          <a:schemeClr val="accent6"/>
                        </a:solidFill>
                      </a:rPr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then 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  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to trace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1B5116-EA4E-43EA-8C76-C232C5BCC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718" y="2310387"/>
                <a:ext cx="4752583" cy="830997"/>
              </a:xfrm>
              <a:prstGeom prst="rect">
                <a:avLst/>
              </a:prstGeom>
              <a:blipFill>
                <a:blip r:embed="rId2"/>
                <a:stretch>
                  <a:fillRect l="-1923" t="-5882" r="-1026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34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F1156-2818-0040-A2DF-5D5FC0D7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86C11C-2870-6845-A3CC-8BDDA6AD44F6}"/>
              </a:ext>
            </a:extLst>
          </p:cNvPr>
          <p:cNvSpPr/>
          <p:nvPr/>
        </p:nvSpPr>
        <p:spPr>
          <a:xfrm>
            <a:off x="32332" y="4717110"/>
            <a:ext cx="4094922" cy="1190817"/>
          </a:xfrm>
          <a:prstGeom prst="rect">
            <a:avLst/>
          </a:prstGeom>
          <a:ln w="635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A1883-E8EF-C242-B8DB-AF8211CC39F7}"/>
              </a:ext>
            </a:extLst>
          </p:cNvPr>
          <p:cNvSpPr/>
          <p:nvPr/>
        </p:nvSpPr>
        <p:spPr>
          <a:xfrm>
            <a:off x="34280" y="3540523"/>
            <a:ext cx="4717263" cy="1388055"/>
          </a:xfrm>
          <a:prstGeom prst="rect">
            <a:avLst/>
          </a:prstGeom>
          <a:ln w="635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271D9A-F7B7-4116-B2F8-53BA3C89AA0D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1st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3917D-244A-42F2-982F-8C78D6691EA9}"/>
              </a:ext>
            </a:extLst>
          </p:cNvPr>
          <p:cNvSpPr/>
          <p:nvPr/>
        </p:nvSpPr>
        <p:spPr>
          <a:xfrm>
            <a:off x="32332" y="3142616"/>
            <a:ext cx="5169066" cy="1190817"/>
          </a:xfrm>
          <a:prstGeom prst="rect">
            <a:avLst/>
          </a:prstGeom>
          <a:ln w="635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429320-549F-4581-90D0-EC0C672B4570}"/>
              </a:ext>
            </a:extLst>
          </p:cNvPr>
          <p:cNvSpPr/>
          <p:nvPr/>
        </p:nvSpPr>
        <p:spPr>
          <a:xfrm>
            <a:off x="34279" y="2250631"/>
            <a:ext cx="5763865" cy="1388055"/>
          </a:xfrm>
          <a:prstGeom prst="rect">
            <a:avLst/>
          </a:prstGeom>
          <a:ln w="635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1B5116-EA4E-43EA-8C76-C232C5BCC76E}"/>
                  </a:ext>
                </a:extLst>
              </p:cNvPr>
              <p:cNvSpPr txBox="1"/>
              <p:nvPr/>
            </p:nvSpPr>
            <p:spPr>
              <a:xfrm>
                <a:off x="7163718" y="2310387"/>
                <a:ext cx="47525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if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CA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⋅∀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 smtClean="0">
                        <a:solidFill>
                          <a:schemeClr val="accent6"/>
                        </a:solidFill>
                      </a:rPr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then 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  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to trace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1B5116-EA4E-43EA-8C76-C232C5BCC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718" y="2310387"/>
                <a:ext cx="4752583" cy="830997"/>
              </a:xfrm>
              <a:prstGeom prst="rect">
                <a:avLst/>
              </a:prstGeom>
              <a:blipFill>
                <a:blip r:embed="rId2"/>
                <a:stretch>
                  <a:fillRect l="-1923" t="-5882" r="-1026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3">
            <a:extLst>
              <a:ext uri="{FF2B5EF4-FFF2-40B4-BE49-F238E27FC236}">
                <a16:creationId xmlns:a16="http://schemas.microsoft.com/office/drawing/2014/main" id="{90AF1A7C-5A54-4CD2-935D-70F4E3193133}"/>
              </a:ext>
            </a:extLst>
          </p:cNvPr>
          <p:cNvSpPr/>
          <p:nvPr/>
        </p:nvSpPr>
        <p:spPr>
          <a:xfrm rot="10800000">
            <a:off x="2035" y="1487278"/>
            <a:ext cx="6838122" cy="5370723"/>
          </a:xfrm>
          <a:custGeom>
            <a:avLst/>
            <a:gdLst>
              <a:gd name="connsiteX0" fmla="*/ 0 w 6838122"/>
              <a:gd name="connsiteY0" fmla="*/ 6851374 h 6904383"/>
              <a:gd name="connsiteX1" fmla="*/ 6533322 w 6838122"/>
              <a:gd name="connsiteY1" fmla="*/ 0 h 6904383"/>
              <a:gd name="connsiteX2" fmla="*/ 6838122 w 6838122"/>
              <a:gd name="connsiteY2" fmla="*/ 13252 h 6904383"/>
              <a:gd name="connsiteX3" fmla="*/ 6838122 w 6838122"/>
              <a:gd name="connsiteY3" fmla="*/ 6904383 h 6904383"/>
              <a:gd name="connsiteX4" fmla="*/ 0 w 6838122"/>
              <a:gd name="connsiteY4" fmla="*/ 6851374 h 690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8122" h="6904383">
                <a:moveTo>
                  <a:pt x="0" y="6851374"/>
                </a:moveTo>
                <a:lnTo>
                  <a:pt x="6533322" y="0"/>
                </a:lnTo>
                <a:lnTo>
                  <a:pt x="6838122" y="13252"/>
                </a:lnTo>
                <a:lnTo>
                  <a:pt x="6838122" y="6904383"/>
                </a:lnTo>
                <a:lnTo>
                  <a:pt x="0" y="6851374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 w="63500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02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9726A91-164B-124E-9F83-973BE6555799}"/>
              </a:ext>
            </a:extLst>
          </p:cNvPr>
          <p:cNvGrpSpPr/>
          <p:nvPr/>
        </p:nvGrpSpPr>
        <p:grpSpPr>
          <a:xfrm>
            <a:off x="4707774" y="3020274"/>
            <a:ext cx="4903302" cy="2784729"/>
            <a:chOff x="5777950" y="3178749"/>
            <a:chExt cx="4903302" cy="278472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92AD44D-F7F2-0B44-B123-832037FB8216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28" y="3178749"/>
              <a:ext cx="0" cy="2784729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5A6ABE-0F24-064C-9297-17029DBD83A3}"/>
                </a:ext>
              </a:extLst>
            </p:cNvPr>
            <p:cNvCxnSpPr>
              <a:cxnSpLocks/>
            </p:cNvCxnSpPr>
            <p:nvPr/>
          </p:nvCxnSpPr>
          <p:spPr>
            <a:xfrm>
              <a:off x="5777950" y="3178749"/>
              <a:ext cx="4903302" cy="0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D779CB0-B685-A641-86F4-D683141DEB58}"/>
              </a:ext>
            </a:extLst>
          </p:cNvPr>
          <p:cNvSpPr txBox="1"/>
          <p:nvPr/>
        </p:nvSpPr>
        <p:spPr>
          <a:xfrm>
            <a:off x="2133781" y="2139216"/>
            <a:ext cx="90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>
                <a:latin typeface="Consolas" panose="020B0609020204030204" pitchFamily="49" charset="0"/>
                <a:cs typeface="Consolas" panose="020B0609020204030204" pitchFamily="49" charset="0"/>
              </a:rPr>
              <a:t>a – c 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36AD3E-DBC5-EC45-A25A-11D0DF45931A}"/>
              </a:ext>
            </a:extLst>
          </p:cNvPr>
          <p:cNvSpPr txBox="1"/>
          <p:nvPr/>
        </p:nvSpPr>
        <p:spPr>
          <a:xfrm>
            <a:off x="8485484" y="3747740"/>
            <a:ext cx="81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b – d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3B8C32E0-8418-1545-B0EB-790FAE4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13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E27D6A-088A-1349-A80A-82D9104BCF59}"/>
              </a:ext>
            </a:extLst>
          </p:cNvPr>
          <p:cNvSpPr/>
          <p:nvPr/>
        </p:nvSpPr>
        <p:spPr>
          <a:xfrm>
            <a:off x="134495" y="1819359"/>
            <a:ext cx="9293284" cy="1190817"/>
          </a:xfrm>
          <a:prstGeom prst="rect">
            <a:avLst/>
          </a:prstGeom>
          <a:ln w="63500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4CE9DF-158B-B74F-8C3E-DE2BEE3E774D}"/>
              </a:ext>
            </a:extLst>
          </p:cNvPr>
          <p:cNvSpPr/>
          <p:nvPr/>
        </p:nvSpPr>
        <p:spPr>
          <a:xfrm>
            <a:off x="134495" y="4225461"/>
            <a:ext cx="2859533" cy="980982"/>
          </a:xfrm>
          <a:prstGeom prst="rect">
            <a:avLst/>
          </a:prstGeom>
          <a:ln w="63500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109E9C-C6F7-A640-A459-B12742CEF25D}"/>
              </a:ext>
            </a:extLst>
          </p:cNvPr>
          <p:cNvSpPr/>
          <p:nvPr/>
        </p:nvSpPr>
        <p:spPr>
          <a:xfrm>
            <a:off x="134496" y="5178055"/>
            <a:ext cx="1184248" cy="1314820"/>
          </a:xfrm>
          <a:prstGeom prst="rect">
            <a:avLst/>
          </a:prstGeom>
          <a:ln w="63500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B4CCDC-93A4-D442-916A-866A536C1DF4}"/>
              </a:ext>
            </a:extLst>
          </p:cNvPr>
          <p:cNvSpPr/>
          <p:nvPr/>
        </p:nvSpPr>
        <p:spPr>
          <a:xfrm>
            <a:off x="124664" y="3002903"/>
            <a:ext cx="4583110" cy="1222558"/>
          </a:xfrm>
          <a:prstGeom prst="rect">
            <a:avLst/>
          </a:prstGeom>
          <a:ln w="63500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6EA153-65B7-F240-A160-DB8C1D829244}"/>
              </a:ext>
            </a:extLst>
          </p:cNvPr>
          <p:cNvCxnSpPr>
            <a:cxnSpLocks/>
          </p:cNvCxnSpPr>
          <p:nvPr/>
        </p:nvCxnSpPr>
        <p:spPr>
          <a:xfrm>
            <a:off x="2996500" y="2146518"/>
            <a:ext cx="0" cy="45322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8B7904D-079D-2C4F-A219-4B6CC9CEFF97}"/>
              </a:ext>
            </a:extLst>
          </p:cNvPr>
          <p:cNvSpPr txBox="1"/>
          <p:nvPr/>
        </p:nvSpPr>
        <p:spPr>
          <a:xfrm>
            <a:off x="2139810" y="2199208"/>
            <a:ext cx="81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a – c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FBE411-E95A-7B42-A2B3-7C99C371A368}"/>
              </a:ext>
            </a:extLst>
          </p:cNvPr>
          <p:cNvCxnSpPr>
            <a:cxnSpLocks/>
          </p:cNvCxnSpPr>
          <p:nvPr/>
        </p:nvCxnSpPr>
        <p:spPr>
          <a:xfrm flipH="1">
            <a:off x="1654594" y="4195275"/>
            <a:ext cx="7629937" cy="132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28789D-F783-024F-AFC2-147EA940D87B}"/>
              </a:ext>
            </a:extLst>
          </p:cNvPr>
          <p:cNvGrpSpPr/>
          <p:nvPr/>
        </p:nvGrpSpPr>
        <p:grpSpPr>
          <a:xfrm>
            <a:off x="2981700" y="4212207"/>
            <a:ext cx="5612295" cy="2186609"/>
            <a:chOff x="5068957" y="3776869"/>
            <a:chExt cx="5612295" cy="2186609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CC3C26B-E916-8948-9777-47D4A8796138}"/>
                </a:ext>
              </a:extLst>
            </p:cNvPr>
            <p:cNvCxnSpPr/>
            <p:nvPr/>
          </p:nvCxnSpPr>
          <p:spPr>
            <a:xfrm>
              <a:off x="5088835" y="3790123"/>
              <a:ext cx="0" cy="2173355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FBD46C8-39CF-9942-AC0A-3FB209934165}"/>
                </a:ext>
              </a:extLst>
            </p:cNvPr>
            <p:cNvCxnSpPr>
              <a:cxnSpLocks/>
            </p:cNvCxnSpPr>
            <p:nvPr/>
          </p:nvCxnSpPr>
          <p:spPr>
            <a:xfrm>
              <a:off x="5068957" y="3776869"/>
              <a:ext cx="5612295" cy="0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87EB75-5F46-AD45-A3B3-ECCF6E730BAE}"/>
                  </a:ext>
                </a:extLst>
              </p:cNvPr>
              <p:cNvSpPr txBox="1"/>
              <p:nvPr/>
            </p:nvSpPr>
            <p:spPr>
              <a:xfrm>
                <a:off x="3050650" y="3594896"/>
                <a:ext cx="1702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>
                    <a:latin typeface="Consolas" panose="020B0609020204030204" pitchFamily="49" charset="0"/>
                    <a:cs typeface="Consolas" panose="020B0609020204030204" pitchFamily="49" charset="0"/>
                  </a:rPr>
                  <a:t>  a – c &lt;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CA">
                    <a:latin typeface="Consolas" panose="020B0609020204030204" pitchFamily="49" charset="0"/>
                    <a:cs typeface="Consolas" panose="020B0609020204030204" pitchFamily="49" charset="0"/>
                  </a:rPr>
                  <a:t>b – d &lt;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endParaRPr lang="en-CA" b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87EB75-5F46-AD45-A3B3-ECCF6E73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650" y="3594896"/>
                <a:ext cx="1702787" cy="646331"/>
              </a:xfrm>
              <a:prstGeom prst="rect">
                <a:avLst/>
              </a:prstGeom>
              <a:blipFill>
                <a:blip r:embed="rId3"/>
                <a:stretch>
                  <a:fillRect t="-5660" r="-214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BB7433-3963-5948-8DE1-3F98863ACD58}"/>
                  </a:ext>
                </a:extLst>
              </p:cNvPr>
              <p:cNvSpPr txBox="1"/>
              <p:nvPr/>
            </p:nvSpPr>
            <p:spPr>
              <a:xfrm>
                <a:off x="4743418" y="2338089"/>
                <a:ext cx="1702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>
                    <a:latin typeface="Consolas" panose="020B0609020204030204" pitchFamily="49" charset="0"/>
                    <a:cs typeface="Consolas" panose="020B0609020204030204" pitchFamily="49" charset="0"/>
                  </a:rPr>
                  <a:t>  a – c &lt;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CA">
                    <a:latin typeface="Consolas" panose="020B0609020204030204" pitchFamily="49" charset="0"/>
                    <a:cs typeface="Consolas" panose="020B0609020204030204" pitchFamily="49" charset="0"/>
                  </a:rPr>
                  <a:t>b – d &lt;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endParaRPr lang="en-CA" b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BB7433-3963-5948-8DE1-3F98863AC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18" y="2338089"/>
                <a:ext cx="1702787" cy="646331"/>
              </a:xfrm>
              <a:prstGeom prst="rect">
                <a:avLst/>
              </a:prstGeom>
              <a:blipFill>
                <a:blip r:embed="rId4"/>
                <a:stretch>
                  <a:fillRect t="-5660" r="-250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7E421A-165E-6440-A523-AF4AF07BEE70}"/>
                  </a:ext>
                </a:extLst>
              </p:cNvPr>
              <p:cNvSpPr txBox="1"/>
              <p:nvPr/>
            </p:nvSpPr>
            <p:spPr>
              <a:xfrm>
                <a:off x="1206275" y="4545918"/>
                <a:ext cx="1702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>
                    <a:latin typeface="Consolas" panose="020B0609020204030204" pitchFamily="49" charset="0"/>
                    <a:cs typeface="Consolas" panose="020B0609020204030204" pitchFamily="49" charset="0"/>
                  </a:rPr>
                  <a:t>  a – c &lt;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-1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CA">
                    <a:latin typeface="Consolas" panose="020B0609020204030204" pitchFamily="49" charset="0"/>
                    <a:cs typeface="Consolas" panose="020B0609020204030204" pitchFamily="49" charset="0"/>
                  </a:rPr>
                  <a:t>b – d &lt;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-1</a:t>
                </a:r>
                <a:endParaRPr lang="en-CA" b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7E421A-165E-6440-A523-AF4AF07BE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275" y="4545918"/>
                <a:ext cx="1702787" cy="646331"/>
              </a:xfrm>
              <a:prstGeom prst="rect">
                <a:avLst/>
              </a:prstGeom>
              <a:blipFill>
                <a:blip r:embed="rId5"/>
                <a:stretch>
                  <a:fillRect t="-5660" r="-931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A606E5C-C040-6A4D-9FBE-80CD4FE03AB9}"/>
              </a:ext>
            </a:extLst>
          </p:cNvPr>
          <p:cNvGrpSpPr/>
          <p:nvPr/>
        </p:nvGrpSpPr>
        <p:grpSpPr>
          <a:xfrm>
            <a:off x="1323820" y="5186248"/>
            <a:ext cx="3899388" cy="1492513"/>
            <a:chOff x="6781864" y="2310573"/>
            <a:chExt cx="3899388" cy="149251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E94AE84-51B5-6042-90B8-EDA55EEC6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864" y="2310573"/>
              <a:ext cx="1" cy="1492513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86909-4A0D-3942-936F-C1CD6D48C573}"/>
                </a:ext>
              </a:extLst>
            </p:cNvPr>
            <p:cNvCxnSpPr>
              <a:cxnSpLocks/>
            </p:cNvCxnSpPr>
            <p:nvPr/>
          </p:nvCxnSpPr>
          <p:spPr>
            <a:xfrm>
              <a:off x="6781864" y="2330768"/>
              <a:ext cx="3899388" cy="0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659566-1D4D-A343-9305-E2753479C2B3}"/>
                  </a:ext>
                </a:extLst>
              </p:cNvPr>
              <p:cNvSpPr/>
              <p:nvPr/>
            </p:nvSpPr>
            <p:spPr>
              <a:xfrm>
                <a:off x="386110" y="3295943"/>
                <a:ext cx="6810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CA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659566-1D4D-A343-9305-E2753479C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10" y="3295943"/>
                <a:ext cx="68101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0A7F503-6365-934D-9CDE-8A758F43DE4E}"/>
                  </a:ext>
                </a:extLst>
              </p:cNvPr>
              <p:cNvSpPr/>
              <p:nvPr/>
            </p:nvSpPr>
            <p:spPr>
              <a:xfrm>
                <a:off x="339699" y="4869138"/>
                <a:ext cx="6810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CA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0A7F503-6365-934D-9CDE-8A758F43D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99" y="4869138"/>
                <a:ext cx="68101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DC44E9-59B4-4749-9AEE-A98E79A73464}"/>
                  </a:ext>
                </a:extLst>
              </p:cNvPr>
              <p:cNvSpPr/>
              <p:nvPr/>
            </p:nvSpPr>
            <p:spPr>
              <a:xfrm>
                <a:off x="390854" y="2174040"/>
                <a:ext cx="6715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CA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DC44E9-59B4-4749-9AEE-A98E79A73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54" y="2174040"/>
                <a:ext cx="67153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14E1FC4-1AFD-47A7-BE6F-E91003B85C06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 in Action: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 on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LIA </a:t>
            </a:r>
            <a:endParaRPr lang="en-US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01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DA606E5C-C040-6A4D-9FBE-80CD4FE03AB9}"/>
              </a:ext>
            </a:extLst>
          </p:cNvPr>
          <p:cNvGrpSpPr/>
          <p:nvPr/>
        </p:nvGrpSpPr>
        <p:grpSpPr>
          <a:xfrm>
            <a:off x="1310049" y="5186248"/>
            <a:ext cx="3913159" cy="1492513"/>
            <a:chOff x="6768093" y="2310573"/>
            <a:chExt cx="3913159" cy="149251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E94AE84-51B5-6042-90B8-EDA55EEC6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8093" y="2310573"/>
              <a:ext cx="13772" cy="1492513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86909-4A0D-3942-936F-C1CD6D48C573}"/>
                </a:ext>
              </a:extLst>
            </p:cNvPr>
            <p:cNvCxnSpPr>
              <a:cxnSpLocks/>
            </p:cNvCxnSpPr>
            <p:nvPr/>
          </p:nvCxnSpPr>
          <p:spPr>
            <a:xfrm>
              <a:off x="6781864" y="2330768"/>
              <a:ext cx="3899388" cy="0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726A91-164B-124E-9F83-973BE6555799}"/>
              </a:ext>
            </a:extLst>
          </p:cNvPr>
          <p:cNvGrpSpPr/>
          <p:nvPr/>
        </p:nvGrpSpPr>
        <p:grpSpPr>
          <a:xfrm>
            <a:off x="4707774" y="2988142"/>
            <a:ext cx="4903302" cy="2816861"/>
            <a:chOff x="5777950" y="3146617"/>
            <a:chExt cx="4903302" cy="2816861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92AD44D-F7F2-0B44-B123-832037FB8216}"/>
                </a:ext>
              </a:extLst>
            </p:cNvPr>
            <p:cNvCxnSpPr>
              <a:cxnSpLocks/>
            </p:cNvCxnSpPr>
            <p:nvPr/>
          </p:nvCxnSpPr>
          <p:spPr>
            <a:xfrm>
              <a:off x="5793238" y="3146617"/>
              <a:ext cx="4590" cy="2816861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5A6ABE-0F24-064C-9297-17029DBD83A3}"/>
                </a:ext>
              </a:extLst>
            </p:cNvPr>
            <p:cNvCxnSpPr>
              <a:cxnSpLocks/>
            </p:cNvCxnSpPr>
            <p:nvPr/>
          </p:nvCxnSpPr>
          <p:spPr>
            <a:xfrm>
              <a:off x="5777950" y="3178749"/>
              <a:ext cx="4903302" cy="0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92C92-10FE-6248-B46C-F3E10C1A708B}"/>
                  </a:ext>
                </a:extLst>
              </p:cNvPr>
              <p:cNvSpPr txBox="1"/>
              <p:nvPr/>
            </p:nvSpPr>
            <p:spPr>
              <a:xfrm>
                <a:off x="3050650" y="3594896"/>
                <a:ext cx="1702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>
                    <a:latin typeface="Consolas" panose="020B0609020204030204" pitchFamily="49" charset="0"/>
                    <a:cs typeface="Consolas" panose="020B0609020204030204" pitchFamily="49" charset="0"/>
                  </a:rPr>
                  <a:t>  a – c &lt;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CA" b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∧ 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>
                    <a:latin typeface="Consolas" panose="020B0609020204030204" pitchFamily="49" charset="0"/>
                    <a:cs typeface="Consolas" panose="020B0609020204030204" pitchFamily="49" charset="0"/>
                  </a:rPr>
                  <a:t>b – d &gt;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endParaRPr lang="en-CA" b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092C92-10FE-6248-B46C-F3E10C1A7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650" y="3594896"/>
                <a:ext cx="1702787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530EED4-47E2-4D4F-BD23-7D6B3F31CA98}"/>
                  </a:ext>
                </a:extLst>
              </p:cNvPr>
              <p:cNvSpPr txBox="1"/>
              <p:nvPr/>
            </p:nvSpPr>
            <p:spPr>
              <a:xfrm>
                <a:off x="4743418" y="2338089"/>
                <a:ext cx="1702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>
                    <a:latin typeface="Consolas" panose="020B0609020204030204" pitchFamily="49" charset="0"/>
                    <a:cs typeface="Consolas" panose="020B0609020204030204" pitchFamily="49" charset="0"/>
                  </a:rPr>
                  <a:t>  a – c &lt;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CA" b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CA">
                    <a:latin typeface="Consolas" panose="020B0609020204030204" pitchFamily="49" charset="0"/>
                    <a:cs typeface="Consolas" panose="020B0609020204030204" pitchFamily="49" charset="0"/>
                  </a:rPr>
                  <a:t> b – d &gt;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endParaRPr lang="en-CA" b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530EED4-47E2-4D4F-BD23-7D6B3F31C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18" y="2338089"/>
                <a:ext cx="1702787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BF924-BF27-3B40-9982-CDD021B7265A}"/>
                  </a:ext>
                </a:extLst>
              </p:cNvPr>
              <p:cNvSpPr txBox="1"/>
              <p:nvPr/>
            </p:nvSpPr>
            <p:spPr>
              <a:xfrm>
                <a:off x="1241796" y="4550014"/>
                <a:ext cx="17027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>
                    <a:latin typeface="Consolas" panose="020B0609020204030204" pitchFamily="49" charset="0"/>
                    <a:cs typeface="Consolas" panose="020B0609020204030204" pitchFamily="49" charset="0"/>
                  </a:rPr>
                  <a:t>  a – c &lt;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-1</a:t>
                </a:r>
                <a:r>
                  <a:rPr lang="en-CA" b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CA">
                    <a:latin typeface="Consolas" panose="020B0609020204030204" pitchFamily="49" charset="0"/>
                    <a:cs typeface="Consolas" panose="020B0609020204030204" pitchFamily="49" charset="0"/>
                  </a:rPr>
                  <a:t> b – d &gt; </a:t>
                </a:r>
                <a:r>
                  <a:rPr lang="en-CA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-1</a:t>
                </a:r>
                <a:endParaRPr lang="en-CA" b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BF924-BF27-3B40-9982-CDD021B72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96" y="4550014"/>
                <a:ext cx="1702787" cy="646331"/>
              </a:xfrm>
              <a:prstGeom prst="rect">
                <a:avLst/>
              </a:prstGeom>
              <a:blipFill>
                <a:blip r:embed="rId5"/>
                <a:stretch>
                  <a:fillRect t="-4717" r="-250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6EA153-65B7-F240-A160-DB8C1D829244}"/>
              </a:ext>
            </a:extLst>
          </p:cNvPr>
          <p:cNvCxnSpPr>
            <a:cxnSpLocks/>
          </p:cNvCxnSpPr>
          <p:nvPr/>
        </p:nvCxnSpPr>
        <p:spPr>
          <a:xfrm>
            <a:off x="2996500" y="2146518"/>
            <a:ext cx="0" cy="45322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FBE411-E95A-7B42-A2B3-7C99C371A368}"/>
              </a:ext>
            </a:extLst>
          </p:cNvPr>
          <p:cNvCxnSpPr>
            <a:cxnSpLocks/>
          </p:cNvCxnSpPr>
          <p:nvPr/>
        </p:nvCxnSpPr>
        <p:spPr>
          <a:xfrm flipH="1">
            <a:off x="1654594" y="4195275"/>
            <a:ext cx="7629937" cy="132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28789D-F783-024F-AFC2-147EA940D87B}"/>
              </a:ext>
            </a:extLst>
          </p:cNvPr>
          <p:cNvGrpSpPr/>
          <p:nvPr/>
        </p:nvGrpSpPr>
        <p:grpSpPr>
          <a:xfrm>
            <a:off x="2981700" y="4202509"/>
            <a:ext cx="5612295" cy="2196307"/>
            <a:chOff x="5068957" y="3767171"/>
            <a:chExt cx="5612295" cy="2196307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CC3C26B-E916-8948-9777-47D4A8796138}"/>
                </a:ext>
              </a:extLst>
            </p:cNvPr>
            <p:cNvCxnSpPr/>
            <p:nvPr/>
          </p:nvCxnSpPr>
          <p:spPr>
            <a:xfrm>
              <a:off x="5079654" y="3767171"/>
              <a:ext cx="1" cy="2196307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FBD46C8-39CF-9942-AC0A-3FB209934165}"/>
                </a:ext>
              </a:extLst>
            </p:cNvPr>
            <p:cNvCxnSpPr>
              <a:cxnSpLocks/>
            </p:cNvCxnSpPr>
            <p:nvPr/>
          </p:nvCxnSpPr>
          <p:spPr>
            <a:xfrm>
              <a:off x="5068957" y="3776869"/>
              <a:ext cx="5612295" cy="0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D779CB0-B685-A641-86F4-D683141DEB58}"/>
              </a:ext>
            </a:extLst>
          </p:cNvPr>
          <p:cNvSpPr txBox="1"/>
          <p:nvPr/>
        </p:nvSpPr>
        <p:spPr>
          <a:xfrm>
            <a:off x="2133781" y="2139216"/>
            <a:ext cx="90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>
                <a:latin typeface="Consolas" panose="020B0609020204030204" pitchFamily="49" charset="0"/>
                <a:cs typeface="Consolas" panose="020B0609020204030204" pitchFamily="49" charset="0"/>
              </a:rPr>
              <a:t>a – c 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36AD3E-DBC5-EC45-A25A-11D0DF45931A}"/>
              </a:ext>
            </a:extLst>
          </p:cNvPr>
          <p:cNvSpPr txBox="1"/>
          <p:nvPr/>
        </p:nvSpPr>
        <p:spPr>
          <a:xfrm>
            <a:off x="8485484" y="3747740"/>
            <a:ext cx="81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b – d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3B8C32E0-8418-1545-B0EB-790FAE4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D01DB2A-8B28-A443-BD47-3B4237BEDE8F}"/>
                  </a:ext>
                </a:extLst>
              </p:cNvPr>
              <p:cNvSpPr/>
              <p:nvPr/>
            </p:nvSpPr>
            <p:spPr>
              <a:xfrm>
                <a:off x="5501806" y="3368562"/>
                <a:ext cx="9777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CA" sz="3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CA" sz="3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D01DB2A-8B28-A443-BD47-3B4237BED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06" y="3368562"/>
                <a:ext cx="97770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3812C29-5BBA-8440-99DA-10B8AB265D7B}"/>
                  </a:ext>
                </a:extLst>
              </p:cNvPr>
              <p:cNvSpPr/>
              <p:nvPr/>
            </p:nvSpPr>
            <p:spPr>
              <a:xfrm>
                <a:off x="1538092" y="5391139"/>
                <a:ext cx="9871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CA" sz="3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CA" sz="32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3812C29-5BBA-8440-99DA-10B8AB265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92" y="5391139"/>
                <a:ext cx="98719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228E36-1CFC-4F4B-80E4-9C09952A0FA1}"/>
                  </a:ext>
                </a:extLst>
              </p:cNvPr>
              <p:cNvSpPr/>
              <p:nvPr/>
            </p:nvSpPr>
            <p:spPr>
              <a:xfrm>
                <a:off x="3313705" y="4436973"/>
                <a:ext cx="9871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CA" sz="3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CA" sz="32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228E36-1CFC-4F4B-80E4-9C09952A0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705" y="4436973"/>
                <a:ext cx="98719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C17EE164-CA16-4723-8508-84522D5A7F50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 in Action: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 on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LIA </a:t>
            </a:r>
            <a:endParaRPr lang="en-US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674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697C45-469B-574A-A66D-7AD462E25C50}"/>
              </a:ext>
            </a:extLst>
          </p:cNvPr>
          <p:cNvCxnSpPr>
            <a:cxnSpLocks/>
          </p:cNvCxnSpPr>
          <p:nvPr/>
        </p:nvCxnSpPr>
        <p:spPr>
          <a:xfrm>
            <a:off x="2996500" y="2146518"/>
            <a:ext cx="0" cy="45322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6BC51-1C7A-4947-A86E-9CF402FF5EC6}"/>
              </a:ext>
            </a:extLst>
          </p:cNvPr>
          <p:cNvCxnSpPr>
            <a:cxnSpLocks/>
          </p:cNvCxnSpPr>
          <p:nvPr/>
        </p:nvCxnSpPr>
        <p:spPr>
          <a:xfrm flipH="1">
            <a:off x="1654594" y="4195275"/>
            <a:ext cx="7629937" cy="132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9AF433-43C4-E14D-9E89-5174DAD40B91}"/>
              </a:ext>
            </a:extLst>
          </p:cNvPr>
          <p:cNvSpPr txBox="1"/>
          <p:nvPr/>
        </p:nvSpPr>
        <p:spPr>
          <a:xfrm>
            <a:off x="2133781" y="2139216"/>
            <a:ext cx="90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>
                <a:latin typeface="Consolas" panose="020B0609020204030204" pitchFamily="49" charset="0"/>
                <a:cs typeface="Consolas" panose="020B0609020204030204" pitchFamily="49" charset="0"/>
              </a:rPr>
              <a:t>a – c 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7CF13-C569-1C44-B6B3-7CF76E02CF45}"/>
              </a:ext>
            </a:extLst>
          </p:cNvPr>
          <p:cNvSpPr txBox="1"/>
          <p:nvPr/>
        </p:nvSpPr>
        <p:spPr>
          <a:xfrm>
            <a:off x="8485484" y="3747740"/>
            <a:ext cx="81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b – d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53C738-F3F2-8449-8DFC-371F2621A385}"/>
              </a:ext>
            </a:extLst>
          </p:cNvPr>
          <p:cNvGrpSpPr/>
          <p:nvPr/>
        </p:nvGrpSpPr>
        <p:grpSpPr>
          <a:xfrm>
            <a:off x="2995348" y="4212207"/>
            <a:ext cx="5612295" cy="2186609"/>
            <a:chOff x="5068957" y="3776869"/>
            <a:chExt cx="5612295" cy="218660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74B4621-436E-304B-AFB5-A81EED1F538A}"/>
                </a:ext>
              </a:extLst>
            </p:cNvPr>
            <p:cNvCxnSpPr/>
            <p:nvPr/>
          </p:nvCxnSpPr>
          <p:spPr>
            <a:xfrm>
              <a:off x="5088835" y="3790123"/>
              <a:ext cx="0" cy="2173355"/>
            </a:xfrm>
            <a:prstGeom prst="straightConnector1">
              <a:avLst/>
            </a:prstGeom>
            <a:ln w="63500">
              <a:solidFill>
                <a:schemeClr val="accent2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824E34-4748-4A47-9DF7-965616C3CC70}"/>
                </a:ext>
              </a:extLst>
            </p:cNvPr>
            <p:cNvCxnSpPr>
              <a:cxnSpLocks/>
            </p:cNvCxnSpPr>
            <p:nvPr/>
          </p:nvCxnSpPr>
          <p:spPr>
            <a:xfrm>
              <a:off x="5068957" y="3776869"/>
              <a:ext cx="5612295" cy="0"/>
            </a:xfrm>
            <a:prstGeom prst="straightConnector1">
              <a:avLst/>
            </a:prstGeom>
            <a:ln w="63500">
              <a:solidFill>
                <a:schemeClr val="accent2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606E5C-C040-6A4D-9FBE-80CD4FE03AB9}"/>
              </a:ext>
            </a:extLst>
          </p:cNvPr>
          <p:cNvGrpSpPr/>
          <p:nvPr/>
        </p:nvGrpSpPr>
        <p:grpSpPr>
          <a:xfrm>
            <a:off x="1323820" y="5186248"/>
            <a:ext cx="3899388" cy="1492513"/>
            <a:chOff x="6781864" y="2310573"/>
            <a:chExt cx="3899388" cy="149251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E94AE84-51B5-6042-90B8-EDA55EEC6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864" y="2310573"/>
              <a:ext cx="1" cy="1492513"/>
            </a:xfrm>
            <a:prstGeom prst="straightConnector1">
              <a:avLst/>
            </a:prstGeom>
            <a:ln w="63500">
              <a:solidFill>
                <a:schemeClr val="accent2">
                  <a:alpha val="3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86909-4A0D-3942-936F-C1CD6D48C573}"/>
                </a:ext>
              </a:extLst>
            </p:cNvPr>
            <p:cNvCxnSpPr>
              <a:cxnSpLocks/>
            </p:cNvCxnSpPr>
            <p:nvPr/>
          </p:nvCxnSpPr>
          <p:spPr>
            <a:xfrm>
              <a:off x="6781864" y="2330768"/>
              <a:ext cx="3899388" cy="0"/>
            </a:xfrm>
            <a:prstGeom prst="straightConnector1">
              <a:avLst/>
            </a:prstGeom>
            <a:ln w="63500">
              <a:solidFill>
                <a:schemeClr val="accent2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726A91-164B-124E-9F83-973BE6555799}"/>
              </a:ext>
            </a:extLst>
          </p:cNvPr>
          <p:cNvGrpSpPr/>
          <p:nvPr/>
        </p:nvGrpSpPr>
        <p:grpSpPr>
          <a:xfrm>
            <a:off x="4707774" y="3020274"/>
            <a:ext cx="4903302" cy="2784729"/>
            <a:chOff x="5777950" y="3178749"/>
            <a:chExt cx="4903302" cy="278472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92AD44D-F7F2-0B44-B123-832037FB8216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28" y="3178749"/>
              <a:ext cx="0" cy="2784729"/>
            </a:xfrm>
            <a:prstGeom prst="straightConnector1">
              <a:avLst/>
            </a:prstGeom>
            <a:ln w="63500">
              <a:solidFill>
                <a:schemeClr val="accent2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5A6ABE-0F24-064C-9297-17029DBD83A3}"/>
                </a:ext>
              </a:extLst>
            </p:cNvPr>
            <p:cNvCxnSpPr>
              <a:cxnSpLocks/>
            </p:cNvCxnSpPr>
            <p:nvPr/>
          </p:nvCxnSpPr>
          <p:spPr>
            <a:xfrm>
              <a:off x="5777950" y="3178749"/>
              <a:ext cx="4903302" cy="0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18AC32-7D6B-6D4B-8150-F688AC82DED2}"/>
              </a:ext>
            </a:extLst>
          </p:cNvPr>
          <p:cNvCxnSpPr>
            <a:cxnSpLocks/>
          </p:cNvCxnSpPr>
          <p:nvPr/>
        </p:nvCxnSpPr>
        <p:spPr>
          <a:xfrm flipV="1">
            <a:off x="1323820" y="3007505"/>
            <a:ext cx="3422220" cy="2219134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BD8A73-D23C-624B-B418-2C3C7D21626A}"/>
              </a:ext>
            </a:extLst>
          </p:cNvPr>
          <p:cNvCxnSpPr>
            <a:cxnSpLocks/>
          </p:cNvCxnSpPr>
          <p:nvPr/>
        </p:nvCxnSpPr>
        <p:spPr>
          <a:xfrm>
            <a:off x="1314182" y="5206443"/>
            <a:ext cx="9638" cy="147231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C43C97-E474-7345-BC31-6567612CE8F1}"/>
                  </a:ext>
                </a:extLst>
              </p:cNvPr>
              <p:cNvSpPr txBox="1"/>
              <p:nvPr/>
            </p:nvSpPr>
            <p:spPr>
              <a:xfrm>
                <a:off x="6852902" y="2083691"/>
                <a:ext cx="22642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a – c &lt; b - 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 </m:t>
                    </m:r>
                    <m:r>
                      <a:rPr lang="en-CA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 – d &gt; -1 </a:t>
                </a:r>
              </a:p>
              <a:p>
                <a14:m>
                  <m:oMath xmlns:m="http://schemas.openxmlformats.org/officeDocument/2006/math">
                    <m:r>
                      <a:rPr lang="en-CA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CA" b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a – c &lt; 1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C43C97-E474-7345-BC31-6567612CE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02" y="2083691"/>
                <a:ext cx="2264204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E4D9D0-CF18-EC49-8473-4455D0F4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A271F4-0BCF-47D1-89FB-238524476ED5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 in Action: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 on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LIA </a:t>
            </a:r>
            <a:endParaRPr lang="en-US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16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697C45-469B-574A-A66D-7AD462E25C50}"/>
              </a:ext>
            </a:extLst>
          </p:cNvPr>
          <p:cNvCxnSpPr>
            <a:cxnSpLocks/>
          </p:cNvCxnSpPr>
          <p:nvPr/>
        </p:nvCxnSpPr>
        <p:spPr>
          <a:xfrm>
            <a:off x="2996500" y="2146518"/>
            <a:ext cx="0" cy="45322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6BC51-1C7A-4947-A86E-9CF402FF5EC6}"/>
              </a:ext>
            </a:extLst>
          </p:cNvPr>
          <p:cNvCxnSpPr>
            <a:cxnSpLocks/>
          </p:cNvCxnSpPr>
          <p:nvPr/>
        </p:nvCxnSpPr>
        <p:spPr>
          <a:xfrm flipH="1">
            <a:off x="1654594" y="4195275"/>
            <a:ext cx="7629937" cy="132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9AF433-43C4-E14D-9E89-5174DAD40B91}"/>
              </a:ext>
            </a:extLst>
          </p:cNvPr>
          <p:cNvSpPr txBox="1"/>
          <p:nvPr/>
        </p:nvSpPr>
        <p:spPr>
          <a:xfrm>
            <a:off x="2133781" y="2139216"/>
            <a:ext cx="90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>
                <a:latin typeface="Consolas" panose="020B0609020204030204" pitchFamily="49" charset="0"/>
                <a:cs typeface="Consolas" panose="020B0609020204030204" pitchFamily="49" charset="0"/>
              </a:rPr>
              <a:t>a – c 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7CF13-C569-1C44-B6B3-7CF76E02CF45}"/>
              </a:ext>
            </a:extLst>
          </p:cNvPr>
          <p:cNvSpPr txBox="1"/>
          <p:nvPr/>
        </p:nvSpPr>
        <p:spPr>
          <a:xfrm>
            <a:off x="8485484" y="3747740"/>
            <a:ext cx="81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b – d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53C738-F3F2-8449-8DFC-371F2621A385}"/>
              </a:ext>
            </a:extLst>
          </p:cNvPr>
          <p:cNvGrpSpPr/>
          <p:nvPr/>
        </p:nvGrpSpPr>
        <p:grpSpPr>
          <a:xfrm>
            <a:off x="2995348" y="4212207"/>
            <a:ext cx="5612295" cy="2186609"/>
            <a:chOff x="5068957" y="3776869"/>
            <a:chExt cx="5612295" cy="218660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74B4621-436E-304B-AFB5-A81EED1F538A}"/>
                </a:ext>
              </a:extLst>
            </p:cNvPr>
            <p:cNvCxnSpPr/>
            <p:nvPr/>
          </p:nvCxnSpPr>
          <p:spPr>
            <a:xfrm>
              <a:off x="5088835" y="3790123"/>
              <a:ext cx="0" cy="2173355"/>
            </a:xfrm>
            <a:prstGeom prst="straightConnector1">
              <a:avLst/>
            </a:prstGeom>
            <a:ln w="63500">
              <a:solidFill>
                <a:schemeClr val="accent2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824E34-4748-4A47-9DF7-965616C3CC70}"/>
                </a:ext>
              </a:extLst>
            </p:cNvPr>
            <p:cNvCxnSpPr>
              <a:cxnSpLocks/>
            </p:cNvCxnSpPr>
            <p:nvPr/>
          </p:nvCxnSpPr>
          <p:spPr>
            <a:xfrm>
              <a:off x="5068957" y="3776869"/>
              <a:ext cx="5612295" cy="0"/>
            </a:xfrm>
            <a:prstGeom prst="straightConnector1">
              <a:avLst/>
            </a:prstGeom>
            <a:ln w="63500">
              <a:solidFill>
                <a:schemeClr val="accent2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606E5C-C040-6A4D-9FBE-80CD4FE03AB9}"/>
              </a:ext>
            </a:extLst>
          </p:cNvPr>
          <p:cNvGrpSpPr/>
          <p:nvPr/>
        </p:nvGrpSpPr>
        <p:grpSpPr>
          <a:xfrm>
            <a:off x="1323820" y="5186248"/>
            <a:ext cx="3899388" cy="1492513"/>
            <a:chOff x="6781864" y="2310573"/>
            <a:chExt cx="3899388" cy="149251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E94AE84-51B5-6042-90B8-EDA55EEC6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864" y="2310573"/>
              <a:ext cx="1" cy="1492513"/>
            </a:xfrm>
            <a:prstGeom prst="straightConnector1">
              <a:avLst/>
            </a:prstGeom>
            <a:ln w="63500">
              <a:solidFill>
                <a:schemeClr val="accent2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86909-4A0D-3942-936F-C1CD6D48C573}"/>
                </a:ext>
              </a:extLst>
            </p:cNvPr>
            <p:cNvCxnSpPr>
              <a:cxnSpLocks/>
            </p:cNvCxnSpPr>
            <p:nvPr/>
          </p:nvCxnSpPr>
          <p:spPr>
            <a:xfrm>
              <a:off x="6781864" y="2330768"/>
              <a:ext cx="3899388" cy="0"/>
            </a:xfrm>
            <a:prstGeom prst="straightConnector1">
              <a:avLst/>
            </a:prstGeom>
            <a:ln w="63500">
              <a:solidFill>
                <a:schemeClr val="accent2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726A91-164B-124E-9F83-973BE6555799}"/>
              </a:ext>
            </a:extLst>
          </p:cNvPr>
          <p:cNvGrpSpPr/>
          <p:nvPr/>
        </p:nvGrpSpPr>
        <p:grpSpPr>
          <a:xfrm>
            <a:off x="4707774" y="3020274"/>
            <a:ext cx="4903302" cy="2784729"/>
            <a:chOff x="5777950" y="3178749"/>
            <a:chExt cx="4903302" cy="278472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92AD44D-F7F2-0B44-B123-832037FB8216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28" y="3178749"/>
              <a:ext cx="0" cy="2784729"/>
            </a:xfrm>
            <a:prstGeom prst="straightConnector1">
              <a:avLst/>
            </a:prstGeom>
            <a:ln w="63500">
              <a:solidFill>
                <a:schemeClr val="accent2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5A6ABE-0F24-064C-9297-17029DBD83A3}"/>
                </a:ext>
              </a:extLst>
            </p:cNvPr>
            <p:cNvCxnSpPr>
              <a:cxnSpLocks/>
            </p:cNvCxnSpPr>
            <p:nvPr/>
          </p:nvCxnSpPr>
          <p:spPr>
            <a:xfrm>
              <a:off x="5777950" y="3178749"/>
              <a:ext cx="4903302" cy="0"/>
            </a:xfrm>
            <a:prstGeom prst="straightConnector1">
              <a:avLst/>
            </a:prstGeom>
            <a:ln w="63500">
              <a:solidFill>
                <a:schemeClr val="accent2">
                  <a:alpha val="2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2C7CF7A-AAEB-BC4D-B186-6EC6606C2C33}"/>
              </a:ext>
            </a:extLst>
          </p:cNvPr>
          <p:cNvSpPr txBox="1"/>
          <p:nvPr/>
        </p:nvSpPr>
        <p:spPr>
          <a:xfrm>
            <a:off x="6852901" y="2083691"/>
            <a:ext cx="219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 – c &lt; b - 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6BF9FC-AE96-8241-8B6B-BF53D30C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16</a:t>
            </a:fld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011331-1B98-454F-80B6-755CC200EABF}"/>
              </a:ext>
            </a:extLst>
          </p:cNvPr>
          <p:cNvCxnSpPr>
            <a:cxnSpLocks/>
          </p:cNvCxnSpPr>
          <p:nvPr/>
        </p:nvCxnSpPr>
        <p:spPr>
          <a:xfrm flipV="1">
            <a:off x="152856" y="1837720"/>
            <a:ext cx="6376664" cy="4155773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CF10C00-A2FD-471C-9700-464528AD5161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 in Action: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 on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LIA </a:t>
            </a:r>
            <a:endParaRPr lang="en-US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5292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078A116-0213-5F4E-93F5-A0AF0936B059}"/>
              </a:ext>
            </a:extLst>
          </p:cNvPr>
          <p:cNvSpPr/>
          <p:nvPr/>
        </p:nvSpPr>
        <p:spPr>
          <a:xfrm>
            <a:off x="134495" y="4225461"/>
            <a:ext cx="2859533" cy="980982"/>
          </a:xfrm>
          <a:prstGeom prst="rect">
            <a:avLst/>
          </a:prstGeom>
          <a:ln w="63500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726A91-164B-124E-9F83-973BE6555799}"/>
              </a:ext>
            </a:extLst>
          </p:cNvPr>
          <p:cNvGrpSpPr/>
          <p:nvPr/>
        </p:nvGrpSpPr>
        <p:grpSpPr>
          <a:xfrm>
            <a:off x="4707774" y="3020274"/>
            <a:ext cx="4903302" cy="2784729"/>
            <a:chOff x="5777950" y="3178749"/>
            <a:chExt cx="4903302" cy="278472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92AD44D-F7F2-0B44-B123-832037FB8216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28" y="3178749"/>
              <a:ext cx="0" cy="2784729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5A6ABE-0F24-064C-9297-17029DBD83A3}"/>
                </a:ext>
              </a:extLst>
            </p:cNvPr>
            <p:cNvCxnSpPr>
              <a:cxnSpLocks/>
            </p:cNvCxnSpPr>
            <p:nvPr/>
          </p:nvCxnSpPr>
          <p:spPr>
            <a:xfrm>
              <a:off x="5777950" y="3178749"/>
              <a:ext cx="4903302" cy="0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D779CB0-B685-A641-86F4-D683141DEB58}"/>
              </a:ext>
            </a:extLst>
          </p:cNvPr>
          <p:cNvSpPr txBox="1"/>
          <p:nvPr/>
        </p:nvSpPr>
        <p:spPr>
          <a:xfrm>
            <a:off x="2133781" y="2139216"/>
            <a:ext cx="90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>
                <a:latin typeface="Consolas" panose="020B0609020204030204" pitchFamily="49" charset="0"/>
                <a:cs typeface="Consolas" panose="020B0609020204030204" pitchFamily="49" charset="0"/>
              </a:rPr>
              <a:t>a – c 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36AD3E-DBC5-EC45-A25A-11D0DF45931A}"/>
              </a:ext>
            </a:extLst>
          </p:cNvPr>
          <p:cNvSpPr txBox="1"/>
          <p:nvPr/>
        </p:nvSpPr>
        <p:spPr>
          <a:xfrm>
            <a:off x="8485484" y="3747740"/>
            <a:ext cx="81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b – d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3B8C32E0-8418-1545-B0EB-790FAE4D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17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E27D6A-088A-1349-A80A-82D9104BCF59}"/>
              </a:ext>
            </a:extLst>
          </p:cNvPr>
          <p:cNvSpPr/>
          <p:nvPr/>
        </p:nvSpPr>
        <p:spPr>
          <a:xfrm>
            <a:off x="134495" y="1819359"/>
            <a:ext cx="9293284" cy="1190817"/>
          </a:xfrm>
          <a:prstGeom prst="rect">
            <a:avLst/>
          </a:prstGeom>
          <a:ln w="63500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109E9C-C6F7-A640-A459-B12742CEF25D}"/>
              </a:ext>
            </a:extLst>
          </p:cNvPr>
          <p:cNvSpPr/>
          <p:nvPr/>
        </p:nvSpPr>
        <p:spPr>
          <a:xfrm>
            <a:off x="134496" y="5178055"/>
            <a:ext cx="1184248" cy="1314820"/>
          </a:xfrm>
          <a:prstGeom prst="rect">
            <a:avLst/>
          </a:prstGeom>
          <a:ln w="63500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B4CCDC-93A4-D442-916A-866A536C1DF4}"/>
              </a:ext>
            </a:extLst>
          </p:cNvPr>
          <p:cNvSpPr/>
          <p:nvPr/>
        </p:nvSpPr>
        <p:spPr>
          <a:xfrm>
            <a:off x="124664" y="3002903"/>
            <a:ext cx="4583110" cy="1222558"/>
          </a:xfrm>
          <a:prstGeom prst="rect">
            <a:avLst/>
          </a:prstGeom>
          <a:ln w="63500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B7904D-079D-2C4F-A219-4B6CC9CEFF97}"/>
              </a:ext>
            </a:extLst>
          </p:cNvPr>
          <p:cNvSpPr txBox="1"/>
          <p:nvPr/>
        </p:nvSpPr>
        <p:spPr>
          <a:xfrm>
            <a:off x="2139810" y="2199208"/>
            <a:ext cx="81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a – c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28789D-F783-024F-AFC2-147EA940D87B}"/>
              </a:ext>
            </a:extLst>
          </p:cNvPr>
          <p:cNvGrpSpPr/>
          <p:nvPr/>
        </p:nvGrpSpPr>
        <p:grpSpPr>
          <a:xfrm>
            <a:off x="2981700" y="4212207"/>
            <a:ext cx="5612295" cy="2186609"/>
            <a:chOff x="5068957" y="3776869"/>
            <a:chExt cx="5612295" cy="2186609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FBD46C8-39CF-9942-AC0A-3FB209934165}"/>
                </a:ext>
              </a:extLst>
            </p:cNvPr>
            <p:cNvCxnSpPr>
              <a:cxnSpLocks/>
            </p:cNvCxnSpPr>
            <p:nvPr/>
          </p:nvCxnSpPr>
          <p:spPr>
            <a:xfrm>
              <a:off x="5068957" y="3776869"/>
              <a:ext cx="5612295" cy="0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CC3C26B-E916-8948-9777-47D4A8796138}"/>
                </a:ext>
              </a:extLst>
            </p:cNvPr>
            <p:cNvCxnSpPr/>
            <p:nvPr/>
          </p:nvCxnSpPr>
          <p:spPr>
            <a:xfrm>
              <a:off x="5088835" y="3790123"/>
              <a:ext cx="0" cy="2173355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606E5C-C040-6A4D-9FBE-80CD4FE03AB9}"/>
              </a:ext>
            </a:extLst>
          </p:cNvPr>
          <p:cNvGrpSpPr/>
          <p:nvPr/>
        </p:nvGrpSpPr>
        <p:grpSpPr>
          <a:xfrm>
            <a:off x="1323820" y="5186248"/>
            <a:ext cx="3899388" cy="1492513"/>
            <a:chOff x="6781864" y="2310573"/>
            <a:chExt cx="3899388" cy="149251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E94AE84-51B5-6042-90B8-EDA55EEC6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864" y="2310573"/>
              <a:ext cx="1" cy="1492513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C86909-4A0D-3942-936F-C1CD6D48C573}"/>
                </a:ext>
              </a:extLst>
            </p:cNvPr>
            <p:cNvCxnSpPr>
              <a:cxnSpLocks/>
            </p:cNvCxnSpPr>
            <p:nvPr/>
          </p:nvCxnSpPr>
          <p:spPr>
            <a:xfrm>
              <a:off x="6781864" y="2330768"/>
              <a:ext cx="3899388" cy="0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848A47-5039-9B44-B63C-6662A8E9CEFF}"/>
              </a:ext>
            </a:extLst>
          </p:cNvPr>
          <p:cNvCxnSpPr>
            <a:cxnSpLocks/>
          </p:cNvCxnSpPr>
          <p:nvPr/>
        </p:nvCxnSpPr>
        <p:spPr>
          <a:xfrm flipV="1">
            <a:off x="152857" y="1837721"/>
            <a:ext cx="6376664" cy="4155773"/>
          </a:xfrm>
          <a:prstGeom prst="straightConnector1">
            <a:avLst/>
          </a:prstGeom>
          <a:ln w="635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DF08800F-8DD8-8E42-9B84-4D2BD7963109}"/>
              </a:ext>
            </a:extLst>
          </p:cNvPr>
          <p:cNvSpPr/>
          <p:nvPr/>
        </p:nvSpPr>
        <p:spPr>
          <a:xfrm>
            <a:off x="126286" y="1820333"/>
            <a:ext cx="6400800" cy="4140200"/>
          </a:xfrm>
          <a:custGeom>
            <a:avLst/>
            <a:gdLst>
              <a:gd name="connsiteX0" fmla="*/ 0 w 6400800"/>
              <a:gd name="connsiteY0" fmla="*/ 4140200 h 4140200"/>
              <a:gd name="connsiteX1" fmla="*/ 0 w 6400800"/>
              <a:gd name="connsiteY1" fmla="*/ 0 h 4140200"/>
              <a:gd name="connsiteX2" fmla="*/ 6400800 w 6400800"/>
              <a:gd name="connsiteY2" fmla="*/ 8467 h 4140200"/>
              <a:gd name="connsiteX3" fmla="*/ 0 w 6400800"/>
              <a:gd name="connsiteY3" fmla="*/ 4140200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4140200">
                <a:moveTo>
                  <a:pt x="0" y="4140200"/>
                </a:moveTo>
                <a:lnTo>
                  <a:pt x="0" y="0"/>
                </a:lnTo>
                <a:lnTo>
                  <a:pt x="6400800" y="8467"/>
                </a:lnTo>
                <a:lnTo>
                  <a:pt x="0" y="414020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solidFill>
              <a:schemeClr val="accent1">
                <a:shade val="50000"/>
                <a:alpha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FBE411-E95A-7B42-A2B3-7C99C371A368}"/>
              </a:ext>
            </a:extLst>
          </p:cNvPr>
          <p:cNvCxnSpPr>
            <a:cxnSpLocks/>
          </p:cNvCxnSpPr>
          <p:nvPr/>
        </p:nvCxnSpPr>
        <p:spPr>
          <a:xfrm flipH="1">
            <a:off x="1654594" y="4195275"/>
            <a:ext cx="7629937" cy="132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6EA153-65B7-F240-A160-DB8C1D829244}"/>
              </a:ext>
            </a:extLst>
          </p:cNvPr>
          <p:cNvCxnSpPr>
            <a:cxnSpLocks/>
          </p:cNvCxnSpPr>
          <p:nvPr/>
        </p:nvCxnSpPr>
        <p:spPr>
          <a:xfrm>
            <a:off x="2996500" y="2146518"/>
            <a:ext cx="0" cy="45322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5179738-FC6E-B941-AB11-206EECFAB4F1}"/>
              </a:ext>
            </a:extLst>
          </p:cNvPr>
          <p:cNvSpPr txBox="1"/>
          <p:nvPr/>
        </p:nvSpPr>
        <p:spPr>
          <a:xfrm>
            <a:off x="2128704" y="2188892"/>
            <a:ext cx="81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Consolas" panose="020B0609020204030204" pitchFamily="49" charset="0"/>
                <a:cs typeface="Consolas" panose="020B0609020204030204" pitchFamily="49" charset="0"/>
              </a:rPr>
              <a:t>a – c</a:t>
            </a:r>
            <a:endParaRPr lang="en-CA" b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B7136A-C994-9149-B01C-A8ED7AC17E64}"/>
              </a:ext>
            </a:extLst>
          </p:cNvPr>
          <p:cNvGrpSpPr/>
          <p:nvPr/>
        </p:nvGrpSpPr>
        <p:grpSpPr>
          <a:xfrm>
            <a:off x="2978651" y="4208287"/>
            <a:ext cx="5612295" cy="2186609"/>
            <a:chOff x="5068957" y="3776869"/>
            <a:chExt cx="5612295" cy="218660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8CDA74-E024-FF45-BB74-AC90BB9A385C}"/>
                </a:ext>
              </a:extLst>
            </p:cNvPr>
            <p:cNvCxnSpPr/>
            <p:nvPr/>
          </p:nvCxnSpPr>
          <p:spPr>
            <a:xfrm>
              <a:off x="5088835" y="3790123"/>
              <a:ext cx="0" cy="2173355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D609C37-119C-8444-A035-D640FF5AF2F8}"/>
                </a:ext>
              </a:extLst>
            </p:cNvPr>
            <p:cNvCxnSpPr>
              <a:cxnSpLocks/>
            </p:cNvCxnSpPr>
            <p:nvPr/>
          </p:nvCxnSpPr>
          <p:spPr>
            <a:xfrm>
              <a:off x="5068957" y="3776869"/>
              <a:ext cx="5612295" cy="0"/>
            </a:xfrm>
            <a:prstGeom prst="straightConnector1">
              <a:avLst/>
            </a:prstGeom>
            <a:ln w="635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E034FBB-2D5F-4149-B5FD-83FBCDC282B9}"/>
                  </a:ext>
                </a:extLst>
              </p:cNvPr>
              <p:cNvSpPr/>
              <p:nvPr/>
            </p:nvSpPr>
            <p:spPr>
              <a:xfrm>
                <a:off x="838200" y="2688592"/>
                <a:ext cx="474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E034FBB-2D5F-4149-B5FD-83FBCDC28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88592"/>
                <a:ext cx="474489" cy="461665"/>
              </a:xfrm>
              <a:prstGeom prst="rect">
                <a:avLst/>
              </a:prstGeom>
              <a:blipFill>
                <a:blip r:embed="rId3"/>
                <a:stretch>
                  <a:fillRect l="-2597" r="-12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173A73D-C8B2-468F-AD79-DCCFA9E51210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 in Action: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 on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LIA </a:t>
            </a:r>
            <a:endParaRPr lang="en-US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124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66478B7-2E3F-DA4A-8F8B-4CEE45006E9F}"/>
              </a:ext>
            </a:extLst>
          </p:cNvPr>
          <p:cNvSpPr/>
          <p:nvPr/>
        </p:nvSpPr>
        <p:spPr>
          <a:xfrm>
            <a:off x="4038972" y="2147275"/>
            <a:ext cx="2110153" cy="1905877"/>
          </a:xfrm>
          <a:prstGeom prst="ellipse">
            <a:avLst/>
          </a:prstGeom>
          <a:solidFill>
            <a:schemeClr val="accent4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FBA4E8-0E43-B042-9CD4-64718CA5E485}"/>
              </a:ext>
            </a:extLst>
          </p:cNvPr>
          <p:cNvSpPr/>
          <p:nvPr/>
        </p:nvSpPr>
        <p:spPr>
          <a:xfrm>
            <a:off x="3418221" y="1899270"/>
            <a:ext cx="3257643" cy="2532969"/>
          </a:xfrm>
          <a:prstGeom prst="rect">
            <a:avLst/>
          </a:prstGeom>
          <a:noFill/>
          <a:ln w="38100">
            <a:solidFill>
              <a:schemeClr val="tx1">
                <a:alpha val="26000"/>
              </a:schemeClr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B7C893-F052-8A4C-8A2E-DDA32D0D1134}"/>
                  </a:ext>
                </a:extLst>
              </p:cNvPr>
              <p:cNvSpPr txBox="1"/>
              <p:nvPr/>
            </p:nvSpPr>
            <p:spPr>
              <a:xfrm>
                <a:off x="1016620" y="4698356"/>
                <a:ext cx="787061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if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∀ℓ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/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partially blocks</a:t>
                </a:r>
                <a:r>
                  <a:rPr lang="en-US" sz="2400" i="1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 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𝛾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is not blocked by</a:t>
                </a:r>
                <a:r>
                  <a:rPr lang="en-US" sz="2400" i="1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CA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CA" sz="2400" dirty="0"/>
                          <m:t>ℒ</m:t>
                        </m:r>
                      </m:e>
                    </m:nary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then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	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𝛾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to POB queue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B7C893-F052-8A4C-8A2E-DDA32D0D1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20" y="4698356"/>
                <a:ext cx="7870616" cy="1200329"/>
              </a:xfrm>
              <a:prstGeom prst="rect">
                <a:avLst/>
              </a:prstGeom>
              <a:blipFill>
                <a:blip r:embed="rId3"/>
                <a:stretch>
                  <a:fillRect l="-1239" t="-7614" b="-27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F04607-4359-174D-B925-AEF0360A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A992A-ED56-FE40-9030-A7A6E854EC2D}"/>
              </a:ext>
            </a:extLst>
          </p:cNvPr>
          <p:cNvSpPr/>
          <p:nvPr/>
        </p:nvSpPr>
        <p:spPr>
          <a:xfrm>
            <a:off x="4390664" y="2420666"/>
            <a:ext cx="709458" cy="6410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9E97FD-76F9-49F2-903C-AEE8B1BC68F9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2nd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Concretize Rule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66478B7-2E3F-DA4A-8F8B-4CEE45006E9F}"/>
              </a:ext>
            </a:extLst>
          </p:cNvPr>
          <p:cNvSpPr/>
          <p:nvPr/>
        </p:nvSpPr>
        <p:spPr>
          <a:xfrm>
            <a:off x="4038972" y="2147275"/>
            <a:ext cx="2110153" cy="1905877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803515-F271-9045-8A5D-F343122E07B9}"/>
              </a:ext>
            </a:extLst>
          </p:cNvPr>
          <p:cNvSpPr/>
          <p:nvPr/>
        </p:nvSpPr>
        <p:spPr>
          <a:xfrm>
            <a:off x="3418221" y="1899270"/>
            <a:ext cx="3257643" cy="2532969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>
                <a:alpha val="26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FBA4E8-0E43-B042-9CD4-64718CA5E485}"/>
              </a:ext>
            </a:extLst>
          </p:cNvPr>
          <p:cNvSpPr/>
          <p:nvPr/>
        </p:nvSpPr>
        <p:spPr>
          <a:xfrm>
            <a:off x="3418221" y="1899270"/>
            <a:ext cx="3257643" cy="2532969"/>
          </a:xfrm>
          <a:prstGeom prst="rect">
            <a:avLst/>
          </a:prstGeom>
          <a:noFill/>
          <a:ln w="38100">
            <a:solidFill>
              <a:schemeClr val="tx1">
                <a:alpha val="26000"/>
              </a:schemeClr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F04607-4359-174D-B925-AEF0360A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9E97FD-76F9-49F2-903C-AEE8B1BC68F9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2nd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Concretize Rule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45D2B-5F03-7647-B821-059904CABEED}"/>
              </a:ext>
            </a:extLst>
          </p:cNvPr>
          <p:cNvSpPr/>
          <p:nvPr/>
        </p:nvSpPr>
        <p:spPr>
          <a:xfrm>
            <a:off x="4344979" y="2382644"/>
            <a:ext cx="793394" cy="7175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A992A-ED56-FE40-9030-A7A6E854EC2D}"/>
              </a:ext>
            </a:extLst>
          </p:cNvPr>
          <p:cNvSpPr/>
          <p:nvPr/>
        </p:nvSpPr>
        <p:spPr>
          <a:xfrm>
            <a:off x="4386947" y="2420666"/>
            <a:ext cx="709458" cy="6410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43C9E5-A68C-B943-8A60-D830F1EE3C8A}"/>
                  </a:ext>
                </a:extLst>
              </p:cNvPr>
              <p:cNvSpPr txBox="1"/>
              <p:nvPr/>
            </p:nvSpPr>
            <p:spPr>
              <a:xfrm>
                <a:off x="1016620" y="4698356"/>
                <a:ext cx="787061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if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∀ℓ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/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partially blocks</a:t>
                </a:r>
                <a:r>
                  <a:rPr lang="en-US" sz="2400" i="1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 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𝛾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is not blocked by</a:t>
                </a:r>
                <a:r>
                  <a:rPr lang="en-US" sz="2400" i="1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CA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CA" sz="2400" dirty="0"/>
                          <m:t>ℒ</m:t>
                        </m:r>
                      </m:e>
                    </m:nary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then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	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𝛾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to POB queue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43C9E5-A68C-B943-8A60-D830F1EE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20" y="4698356"/>
                <a:ext cx="7870616" cy="1200329"/>
              </a:xfrm>
              <a:prstGeom prst="rect">
                <a:avLst/>
              </a:prstGeom>
              <a:blipFill>
                <a:blip r:embed="rId3"/>
                <a:stretch>
                  <a:fillRect l="-1239" t="-7614" b="-27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592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5F96C-D57A-4A43-AB2D-81C0B1FE0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07" y="1615559"/>
            <a:ext cx="650350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Safety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>
                <a:latin typeface="Times New Roman"/>
                <a:cs typeface="Times New Roman"/>
              </a:rPr>
              <a:t>of infinite state systems </a:t>
            </a:r>
            <a:endParaRPr lang="en-US"/>
          </a:p>
          <a:p>
            <a:pPr lvl="1"/>
            <a:r>
              <a:rPr lang="en-US">
                <a:latin typeface="Times New Roman"/>
                <a:cs typeface="Times New Roman"/>
              </a:rPr>
              <a:t>e.g., sequential programs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Generate inductive loop invariants</a:t>
            </a:r>
          </a:p>
          <a:p>
            <a:endParaRPr lang="en-US"/>
          </a:p>
          <a:p>
            <a:r>
              <a:rPr lang="en-US"/>
              <a:t>IC3-style Model Checking algorithms</a:t>
            </a:r>
          </a:p>
          <a:p>
            <a:pPr lvl="1"/>
            <a:r>
              <a:rPr lang="en-US"/>
              <a:t>Generate predecessors to </a:t>
            </a:r>
            <a:r>
              <a:rPr lang="en-US" b="1" i="1">
                <a:solidFill>
                  <a:schemeClr val="accent2"/>
                </a:solidFill>
              </a:rPr>
              <a:t>Bad</a:t>
            </a:r>
            <a:r>
              <a:rPr lang="en-US"/>
              <a:t> states (</a:t>
            </a:r>
            <a:r>
              <a:rPr lang="en-US">
                <a:solidFill>
                  <a:schemeClr val="accent2"/>
                </a:solidFill>
              </a:rPr>
              <a:t>POB</a:t>
            </a:r>
            <a:r>
              <a:rPr lang="en-US"/>
              <a:t>)</a:t>
            </a:r>
          </a:p>
          <a:p>
            <a:pPr lvl="1"/>
            <a:r>
              <a:rPr lang="en-US"/>
              <a:t>Block them and </a:t>
            </a:r>
            <a:r>
              <a:rPr lang="en-US" i="1">
                <a:solidFill>
                  <a:schemeClr val="accent1"/>
                </a:solidFill>
              </a:rPr>
              <a:t>generalize </a:t>
            </a:r>
            <a:r>
              <a:rPr lang="en-US" i="1"/>
              <a:t>(</a:t>
            </a:r>
            <a:r>
              <a:rPr lang="en-US" i="1">
                <a:solidFill>
                  <a:schemeClr val="accent1"/>
                </a:solidFill>
              </a:rPr>
              <a:t>lemma</a:t>
            </a:r>
            <a:r>
              <a:rPr lang="en-US" i="1"/>
              <a:t>)</a:t>
            </a:r>
          </a:p>
          <a:p>
            <a:pPr lvl="1"/>
            <a:r>
              <a:rPr lang="en-US"/>
              <a:t>Stop when you get an invariant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002B02-562E-1645-9C0E-F41194106E5D}"/>
                  </a:ext>
                </a:extLst>
              </p:cNvPr>
              <p:cNvSpPr txBox="1"/>
              <p:nvPr/>
            </p:nvSpPr>
            <p:spPr>
              <a:xfrm>
                <a:off x="6401601" y="1479182"/>
                <a:ext cx="5511387" cy="4278094"/>
              </a:xfrm>
              <a:prstGeom prst="rect">
                <a:avLst/>
              </a:prstGeom>
              <a:ln w="53975"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 = 0;</a:t>
                </a:r>
              </a:p>
              <a:p>
                <a:pPr lvl="0">
                  <a:defRPr/>
                </a:pP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 = 0;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CA" sz="3200" kern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 </a:t>
                </a: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CA" sz="3200" kern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nd</a:t>
                </a: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()) {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a++;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b++;</a:t>
                </a:r>
              </a:p>
              <a:p>
                <a:pPr lvl="0">
                  <a:defRPr/>
                </a:pP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b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CA" sz="3200" kern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assert </a:t>
                </a: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(a &lt; 5 </a:t>
                </a:r>
                <a14:m>
                  <m:oMath xmlns:m="http://schemas.openxmlformats.org/officeDocument/2006/math">
                    <m:r>
                      <a:rPr lang="en-CA" sz="32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b &lt; 5);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002B02-562E-1645-9C0E-F41194106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601" y="1479182"/>
                <a:ext cx="5511387" cy="4278094"/>
              </a:xfrm>
              <a:prstGeom prst="rect">
                <a:avLst/>
              </a:prstGeom>
              <a:blipFill>
                <a:blip r:embed="rId4"/>
                <a:stretch>
                  <a:fillRect l="-2300" t="-1268" r="-1424" b="-3099"/>
                </a:stretch>
              </a:blipFill>
              <a:ln w="539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D03DDDA-1C0D-F044-80F6-DB3132673A54}"/>
              </a:ext>
            </a:extLst>
          </p:cNvPr>
          <p:cNvSpPr/>
          <p:nvPr/>
        </p:nvSpPr>
        <p:spPr>
          <a:xfrm>
            <a:off x="6523731" y="6368374"/>
            <a:ext cx="466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returns a non deterministic Boolean value.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2A4C0D-6B01-2F46-956F-BDAC38BABFD8}"/>
              </a:ext>
            </a:extLst>
          </p:cNvPr>
          <p:cNvSpPr/>
          <p:nvPr/>
        </p:nvSpPr>
        <p:spPr>
          <a:xfrm>
            <a:off x="6523731" y="5991050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All variables are unbounded integers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AA6AA2-5C1A-114B-A5AA-BE5D4DB775E4}"/>
              </a:ext>
            </a:extLst>
          </p:cNvPr>
          <p:cNvGrpSpPr/>
          <p:nvPr/>
        </p:nvGrpSpPr>
        <p:grpSpPr>
          <a:xfrm>
            <a:off x="2995554" y="5292911"/>
            <a:ext cx="1070334" cy="461665"/>
            <a:chOff x="4022664" y="5258781"/>
            <a:chExt cx="1070334" cy="578952"/>
          </a:xfrm>
        </p:grpSpPr>
        <p:sp>
          <p:nvSpPr>
            <p:cNvPr id="15" name="Rectangular Callout 14">
              <a:extLst>
                <a:ext uri="{FF2B5EF4-FFF2-40B4-BE49-F238E27FC236}">
                  <a16:creationId xmlns:a16="http://schemas.microsoft.com/office/drawing/2014/main" id="{7F2294A0-E444-1849-9E45-65CF0211EA21}"/>
                </a:ext>
              </a:extLst>
            </p:cNvPr>
            <p:cNvSpPr/>
            <p:nvPr/>
          </p:nvSpPr>
          <p:spPr>
            <a:xfrm rot="10800000">
              <a:off x="4022664" y="5258781"/>
              <a:ext cx="1070333" cy="578952"/>
            </a:xfrm>
            <a:prstGeom prst="wedgeRectCallout">
              <a:avLst>
                <a:gd name="adj1" fmla="val -44388"/>
                <a:gd name="adj2" fmla="val 183369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828D23-0F0C-7B43-A967-65362FC97EA2}"/>
                </a:ext>
              </a:extLst>
            </p:cNvPr>
            <p:cNvSpPr/>
            <p:nvPr/>
          </p:nvSpPr>
          <p:spPr>
            <a:xfrm>
              <a:off x="4058741" y="5258783"/>
              <a:ext cx="1034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>
                  <a:latin typeface="Consolas" panose="020B0609020204030204" pitchFamily="49" charset="0"/>
                  <a:cs typeface="Consolas" panose="020B0609020204030204" pitchFamily="49" charset="0"/>
                </a:rPr>
                <a:t>a = b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FA9435-D01E-9649-8B17-08DC8DD1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2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A7D3777-4610-4F28-A240-AC370A5CE8EF}"/>
              </a:ext>
            </a:extLst>
          </p:cNvPr>
          <p:cNvSpPr txBox="1">
            <a:spLocks/>
          </p:cNvSpPr>
          <p:nvPr/>
        </p:nvSpPr>
        <p:spPr>
          <a:xfrm>
            <a:off x="469605" y="353111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Space Odyssey of Spacer Tom</a:t>
            </a: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Engines ON!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pic>
        <p:nvPicPr>
          <p:cNvPr id="19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1E8E06-6DC8-4183-8176-4F6B81119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363" y="202357"/>
            <a:ext cx="902253" cy="15251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B366DC5-2FF4-C144-8D46-372AE8898D35}"/>
              </a:ext>
            </a:extLst>
          </p:cNvPr>
          <p:cNvGrpSpPr/>
          <p:nvPr/>
        </p:nvGrpSpPr>
        <p:grpSpPr>
          <a:xfrm>
            <a:off x="178407" y="5292911"/>
            <a:ext cx="2722220" cy="461665"/>
            <a:chOff x="178407" y="5292910"/>
            <a:chExt cx="2722220" cy="770074"/>
          </a:xfrm>
        </p:grpSpPr>
        <p:sp>
          <p:nvSpPr>
            <p:cNvPr id="14" name="Rectangular Callout 13">
              <a:extLst>
                <a:ext uri="{FF2B5EF4-FFF2-40B4-BE49-F238E27FC236}">
                  <a16:creationId xmlns:a16="http://schemas.microsoft.com/office/drawing/2014/main" id="{516D96E9-06A4-BA4D-B302-F71FCA145AA4}"/>
                </a:ext>
              </a:extLst>
            </p:cNvPr>
            <p:cNvSpPr/>
            <p:nvPr/>
          </p:nvSpPr>
          <p:spPr>
            <a:xfrm rot="10800000">
              <a:off x="221196" y="5296885"/>
              <a:ext cx="2494892" cy="766099"/>
            </a:xfrm>
            <a:prstGeom prst="wedgeRectCallout">
              <a:avLst>
                <a:gd name="adj1" fmla="val -60490"/>
                <a:gd name="adj2" fmla="val 260351"/>
              </a:avLst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D03B36F-0DB5-4244-ACF6-EAC957CA5E05}"/>
                    </a:ext>
                  </a:extLst>
                </p:cNvPr>
                <p:cNvSpPr/>
                <p:nvPr/>
              </p:nvSpPr>
              <p:spPr>
                <a:xfrm>
                  <a:off x="178407" y="5292910"/>
                  <a:ext cx="2722220" cy="7700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CA" sz="240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CA" sz="2400"/>
                    <a:t> &lt; </a:t>
                  </a:r>
                  <a:r>
                    <a:rPr lang="en-CA" sz="240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a</a:t>
                  </a:r>
                  <a:r>
                    <a:rPr lang="en-CA" sz="2400">
                      <a:solidFill>
                        <a:schemeClr val="tx1"/>
                      </a:solidFill>
                    </a:rPr>
                    <a:t> &lt; </a:t>
                  </a:r>
                  <a:r>
                    <a:rPr lang="en-CA" sz="240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  <a:r>
                    <a:rPr lang="en-CA" sz="240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240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oMath>
                  </a14:m>
                  <a:r>
                    <a:rPr lang="en-US" sz="2400">
                      <a:solidFill>
                        <a:schemeClr val="tx1"/>
                      </a:solidFill>
                    </a:rPr>
                    <a:t>  </a:t>
                  </a:r>
                  <a:r>
                    <a:rPr lang="en-US" sz="240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b = 4</a:t>
                  </a:r>
                  <a:r>
                    <a:rPr lang="en-US" sz="240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D03B36F-0DB5-4244-ACF6-EAC957CA5E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407" y="5292910"/>
                  <a:ext cx="2722220" cy="770074"/>
                </a:xfrm>
                <a:prstGeom prst="rect">
                  <a:avLst/>
                </a:prstGeom>
                <a:blipFill>
                  <a:blip r:embed="rId6"/>
                  <a:stretch>
                    <a:fillRect l="-3356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322BC9-BBFB-1B40-9187-7C17DA21F85B}"/>
              </a:ext>
            </a:extLst>
          </p:cNvPr>
          <p:cNvGrpSpPr/>
          <p:nvPr/>
        </p:nvGrpSpPr>
        <p:grpSpPr>
          <a:xfrm>
            <a:off x="4321656" y="5292911"/>
            <a:ext cx="1786078" cy="461665"/>
            <a:chOff x="4022667" y="5258783"/>
            <a:chExt cx="1786078" cy="461665"/>
          </a:xfrm>
        </p:grpSpPr>
        <p:sp>
          <p:nvSpPr>
            <p:cNvPr id="21" name="Rectangular Callout 20">
              <a:extLst>
                <a:ext uri="{FF2B5EF4-FFF2-40B4-BE49-F238E27FC236}">
                  <a16:creationId xmlns:a16="http://schemas.microsoft.com/office/drawing/2014/main" id="{FAFE13B2-684F-1148-BE50-31F1216E0831}"/>
                </a:ext>
              </a:extLst>
            </p:cNvPr>
            <p:cNvSpPr/>
            <p:nvPr/>
          </p:nvSpPr>
          <p:spPr>
            <a:xfrm rot="10800000">
              <a:off x="4022667" y="5258783"/>
              <a:ext cx="1786078" cy="461665"/>
            </a:xfrm>
            <a:prstGeom prst="wedgeRectCallout">
              <a:avLst>
                <a:gd name="adj1" fmla="val 63577"/>
                <a:gd name="adj2" fmla="val 179994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9572BF-EB41-0F44-AD78-031081ECFD6A}"/>
                </a:ext>
              </a:extLst>
            </p:cNvPr>
            <p:cNvSpPr/>
            <p:nvPr/>
          </p:nvSpPr>
          <p:spPr>
            <a:xfrm>
              <a:off x="4022667" y="5258783"/>
              <a:ext cx="1713931" cy="461665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sz="2400">
                  <a:latin typeface="Consolas"/>
                  <a:cs typeface="Consolas" panose="020B0609020204030204" pitchFamily="49" charset="0"/>
                </a:rPr>
                <a:t>a + b &lt; 4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958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66478B7-2E3F-DA4A-8F8B-4CEE45006E9F}"/>
              </a:ext>
            </a:extLst>
          </p:cNvPr>
          <p:cNvSpPr/>
          <p:nvPr/>
        </p:nvSpPr>
        <p:spPr>
          <a:xfrm>
            <a:off x="4038972" y="2147275"/>
            <a:ext cx="2110153" cy="1905877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803515-F271-9045-8A5D-F343122E07B9}"/>
              </a:ext>
            </a:extLst>
          </p:cNvPr>
          <p:cNvSpPr/>
          <p:nvPr/>
        </p:nvSpPr>
        <p:spPr>
          <a:xfrm>
            <a:off x="3418221" y="1899270"/>
            <a:ext cx="3257643" cy="2532969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>
                <a:alpha val="26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FBA4E8-0E43-B042-9CD4-64718CA5E485}"/>
              </a:ext>
            </a:extLst>
          </p:cNvPr>
          <p:cNvSpPr/>
          <p:nvPr/>
        </p:nvSpPr>
        <p:spPr>
          <a:xfrm>
            <a:off x="3418221" y="1899270"/>
            <a:ext cx="3257643" cy="2532969"/>
          </a:xfrm>
          <a:prstGeom prst="rect">
            <a:avLst/>
          </a:prstGeom>
          <a:noFill/>
          <a:ln w="38100">
            <a:solidFill>
              <a:schemeClr val="tx1">
                <a:alpha val="26000"/>
              </a:schemeClr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F04607-4359-174D-B925-AEF0360A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20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7B344D-387F-6448-BA80-8E719564F002}"/>
              </a:ext>
            </a:extLst>
          </p:cNvPr>
          <p:cNvSpPr/>
          <p:nvPr/>
        </p:nvSpPr>
        <p:spPr>
          <a:xfrm>
            <a:off x="4344979" y="2382644"/>
            <a:ext cx="793394" cy="7175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A992A-ED56-FE40-9030-A7A6E854EC2D}"/>
              </a:ext>
            </a:extLst>
          </p:cNvPr>
          <p:cNvSpPr/>
          <p:nvPr/>
        </p:nvSpPr>
        <p:spPr>
          <a:xfrm>
            <a:off x="4386947" y="2420666"/>
            <a:ext cx="709458" cy="6410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9E97FD-76F9-49F2-903C-AEE8B1BC68F9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2nd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Concretize Rule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C0D994-1240-CC4D-81ED-32F853274347}"/>
              </a:ext>
            </a:extLst>
          </p:cNvPr>
          <p:cNvSpPr/>
          <p:nvPr/>
        </p:nvSpPr>
        <p:spPr>
          <a:xfrm>
            <a:off x="5128467" y="2382644"/>
            <a:ext cx="792831" cy="71757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54654D-AF41-1341-9E10-47E5C2E79918}"/>
              </a:ext>
            </a:extLst>
          </p:cNvPr>
          <p:cNvSpPr/>
          <p:nvPr/>
        </p:nvSpPr>
        <p:spPr>
          <a:xfrm>
            <a:off x="5170435" y="2420666"/>
            <a:ext cx="709458" cy="6410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7CD1AC-DFC1-6E40-A8E5-BEA37ED3A573}"/>
                  </a:ext>
                </a:extLst>
              </p:cNvPr>
              <p:cNvSpPr txBox="1"/>
              <p:nvPr/>
            </p:nvSpPr>
            <p:spPr>
              <a:xfrm>
                <a:off x="1016620" y="4698356"/>
                <a:ext cx="787061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if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∀ℓ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/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partially blocks</a:t>
                </a:r>
                <a:r>
                  <a:rPr lang="en-US" sz="2400" i="1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 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𝛾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is not blocked by</a:t>
                </a:r>
                <a:r>
                  <a:rPr lang="en-US" sz="2400" i="1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CA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CA" sz="2400" dirty="0"/>
                          <m:t>ℒ</m:t>
                        </m:r>
                      </m:e>
                    </m:nary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then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	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𝛾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to POB queue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7CD1AC-DFC1-6E40-A8E5-BEA37ED3A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20" y="4698356"/>
                <a:ext cx="7870616" cy="1200329"/>
              </a:xfrm>
              <a:prstGeom prst="rect">
                <a:avLst/>
              </a:prstGeom>
              <a:blipFill>
                <a:blip r:embed="rId3"/>
                <a:stretch>
                  <a:fillRect l="-1239" t="-7614" b="-27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5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5803515-F271-9045-8A5D-F343122E07B9}"/>
              </a:ext>
            </a:extLst>
          </p:cNvPr>
          <p:cNvSpPr/>
          <p:nvPr/>
        </p:nvSpPr>
        <p:spPr>
          <a:xfrm>
            <a:off x="3418220" y="1899269"/>
            <a:ext cx="3257643" cy="2532969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>
                <a:alpha val="26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FBA4E8-0E43-B042-9CD4-64718CA5E485}"/>
              </a:ext>
            </a:extLst>
          </p:cNvPr>
          <p:cNvSpPr/>
          <p:nvPr/>
        </p:nvSpPr>
        <p:spPr>
          <a:xfrm>
            <a:off x="3418221" y="1899270"/>
            <a:ext cx="3257643" cy="2532969"/>
          </a:xfrm>
          <a:prstGeom prst="rect">
            <a:avLst/>
          </a:prstGeom>
          <a:noFill/>
          <a:ln w="38100">
            <a:solidFill>
              <a:schemeClr val="tx1">
                <a:alpha val="26000"/>
              </a:schemeClr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F04607-4359-174D-B925-AEF0360A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A992A-ED56-FE40-9030-A7A6E854EC2D}"/>
              </a:ext>
            </a:extLst>
          </p:cNvPr>
          <p:cNvSpPr/>
          <p:nvPr/>
        </p:nvSpPr>
        <p:spPr>
          <a:xfrm>
            <a:off x="4386947" y="2420666"/>
            <a:ext cx="709458" cy="6410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9E97FD-76F9-49F2-903C-AEE8B1BC68F9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2nd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Concretize Rule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54654D-AF41-1341-9E10-47E5C2E79918}"/>
              </a:ext>
            </a:extLst>
          </p:cNvPr>
          <p:cNvSpPr/>
          <p:nvPr/>
        </p:nvSpPr>
        <p:spPr>
          <a:xfrm>
            <a:off x="5100802" y="2420666"/>
            <a:ext cx="709458" cy="6410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9E82A5-C40E-3E4E-B494-0B460AEC4E45}"/>
              </a:ext>
            </a:extLst>
          </p:cNvPr>
          <p:cNvSpPr/>
          <p:nvPr/>
        </p:nvSpPr>
        <p:spPr>
          <a:xfrm>
            <a:off x="4010722" y="2115015"/>
            <a:ext cx="2167054" cy="1970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51F639-3007-194A-B645-F4CD59E55B01}"/>
              </a:ext>
            </a:extLst>
          </p:cNvPr>
          <p:cNvSpPr/>
          <p:nvPr/>
        </p:nvSpPr>
        <p:spPr>
          <a:xfrm>
            <a:off x="4038972" y="2147275"/>
            <a:ext cx="2110153" cy="1905877"/>
          </a:xfrm>
          <a:prstGeom prst="ellipse">
            <a:avLst/>
          </a:prstGeom>
          <a:solidFill>
            <a:schemeClr val="accent4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400D7-22D7-6B46-9B9B-BC7F314EC21F}"/>
                  </a:ext>
                </a:extLst>
              </p:cNvPr>
              <p:cNvSpPr txBox="1"/>
              <p:nvPr/>
            </p:nvSpPr>
            <p:spPr>
              <a:xfrm>
                <a:off x="1016620" y="4698356"/>
                <a:ext cx="787061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if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∀ℓ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/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partially blocks</a:t>
                </a:r>
                <a:r>
                  <a:rPr lang="en-US" sz="2400" i="1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 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CA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𝛾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is not blocked by</a:t>
                </a:r>
                <a:r>
                  <a:rPr lang="en-US" sz="2400" i="1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CA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CA" sz="2400" dirty="0"/>
                          <m:t>ℒ</m:t>
                        </m:r>
                      </m:e>
                    </m:nary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then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	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𝛾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to POB queue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400D7-22D7-6B46-9B9B-BC7F314EC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20" y="4698356"/>
                <a:ext cx="7870616" cy="1200329"/>
              </a:xfrm>
              <a:prstGeom prst="rect">
                <a:avLst/>
              </a:prstGeom>
              <a:blipFill>
                <a:blip r:embed="rId3"/>
                <a:stretch>
                  <a:fillRect l="-1239" t="-7614" b="-27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178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DA85FAD-E0DB-1F4F-A453-59576E40B1D0}"/>
              </a:ext>
            </a:extLst>
          </p:cNvPr>
          <p:cNvSpPr/>
          <p:nvPr/>
        </p:nvSpPr>
        <p:spPr>
          <a:xfrm>
            <a:off x="662942" y="2812949"/>
            <a:ext cx="7418321" cy="1616949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7AD028-A9A3-8E4C-A027-62FDC20621F5}"/>
              </a:ext>
            </a:extLst>
          </p:cNvPr>
          <p:cNvSpPr/>
          <p:nvPr/>
        </p:nvSpPr>
        <p:spPr>
          <a:xfrm>
            <a:off x="5473640" y="726141"/>
            <a:ext cx="2682104" cy="3709487"/>
          </a:xfrm>
          <a:prstGeom prst="rect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6C854D-8D54-2142-9EF9-4A029C48844B}"/>
                  </a:ext>
                </a:extLst>
              </p:cNvPr>
              <p:cNvSpPr txBox="1"/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CA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CA" sz="24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CA" sz="2400" i="1" dirty="0">
                    <a:latin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endParaRPr lang="en-CA" sz="2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CA" sz="24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/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blocks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but does not block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then </a:t>
                </a:r>
              </a:p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to POB queue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6C854D-8D54-2142-9EF9-4A029C488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blipFill>
                <a:blip r:embed="rId2"/>
                <a:stretch>
                  <a:fillRect l="-1036" t="-4167" r="-14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4C07AF5-3D39-0C4D-B352-A7A4CE21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dirty="0" smtClean="0"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F6E122-01D1-4D00-A484-410A32051D11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3rd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Conjecture Rule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11160-BA5C-CD45-B885-49BCCA55F792}"/>
              </a:ext>
            </a:extLst>
          </p:cNvPr>
          <p:cNvSpPr/>
          <p:nvPr/>
        </p:nvSpPr>
        <p:spPr>
          <a:xfrm>
            <a:off x="5473640" y="2826140"/>
            <a:ext cx="2685336" cy="1612358"/>
          </a:xfrm>
          <a:prstGeom prst="rect">
            <a:avLst/>
          </a:prstGeom>
          <a:solidFill>
            <a:schemeClr val="accent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34AE64-7A27-E54F-89FE-15055174F6F3}"/>
              </a:ext>
            </a:extLst>
          </p:cNvPr>
          <p:cNvCxnSpPr>
            <a:cxnSpLocks/>
          </p:cNvCxnSpPr>
          <p:nvPr/>
        </p:nvCxnSpPr>
        <p:spPr>
          <a:xfrm>
            <a:off x="5431679" y="720412"/>
            <a:ext cx="15252" cy="387550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FE5D83-C7F3-5544-9B1A-ED6E7D6DE266}"/>
              </a:ext>
            </a:extLst>
          </p:cNvPr>
          <p:cNvCxnSpPr>
            <a:cxnSpLocks/>
          </p:cNvCxnSpPr>
          <p:nvPr/>
        </p:nvCxnSpPr>
        <p:spPr>
          <a:xfrm flipV="1">
            <a:off x="1559859" y="2794742"/>
            <a:ext cx="6781253" cy="18208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B44279-81A3-CC44-8775-89D6A601DFF0}"/>
              </a:ext>
            </a:extLst>
          </p:cNvPr>
          <p:cNvCxnSpPr>
            <a:cxnSpLocks/>
          </p:cNvCxnSpPr>
          <p:nvPr/>
        </p:nvCxnSpPr>
        <p:spPr>
          <a:xfrm flipH="1">
            <a:off x="1331209" y="2786505"/>
            <a:ext cx="7629937" cy="132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0E4862-018F-1245-8F21-2A1F27DC20CC}"/>
              </a:ext>
            </a:extLst>
          </p:cNvPr>
          <p:cNvCxnSpPr>
            <a:cxnSpLocks/>
          </p:cNvCxnSpPr>
          <p:nvPr/>
        </p:nvCxnSpPr>
        <p:spPr>
          <a:xfrm flipH="1">
            <a:off x="2523893" y="1574089"/>
            <a:ext cx="37710" cy="31354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close up of a flag&#10;&#10;Description automatically generated">
            <a:extLst>
              <a:ext uri="{FF2B5EF4-FFF2-40B4-BE49-F238E27FC236}">
                <a16:creationId xmlns:a16="http://schemas.microsoft.com/office/drawing/2014/main" id="{E98C6FBD-7C7A-4A91-B2E0-F5645A2C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257" y="2825925"/>
            <a:ext cx="2693308" cy="16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20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4C07AF5-3D39-0C4D-B352-A7A4CE21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F6E122-01D1-4D00-A484-410A32051D11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3rd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Conjecture Rule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11160-BA5C-CD45-B885-49BCCA55F792}"/>
              </a:ext>
            </a:extLst>
          </p:cNvPr>
          <p:cNvSpPr/>
          <p:nvPr/>
        </p:nvSpPr>
        <p:spPr>
          <a:xfrm>
            <a:off x="5473640" y="2817541"/>
            <a:ext cx="2685336" cy="1612358"/>
          </a:xfrm>
          <a:prstGeom prst="rect">
            <a:avLst/>
          </a:prstGeom>
          <a:solidFill>
            <a:schemeClr val="accent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34AE64-7A27-E54F-89FE-15055174F6F3}"/>
              </a:ext>
            </a:extLst>
          </p:cNvPr>
          <p:cNvCxnSpPr>
            <a:cxnSpLocks/>
          </p:cNvCxnSpPr>
          <p:nvPr/>
        </p:nvCxnSpPr>
        <p:spPr>
          <a:xfrm>
            <a:off x="5446930" y="2768723"/>
            <a:ext cx="0" cy="182719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FE5D83-C7F3-5544-9B1A-ED6E7D6DE266}"/>
              </a:ext>
            </a:extLst>
          </p:cNvPr>
          <p:cNvCxnSpPr>
            <a:cxnSpLocks/>
          </p:cNvCxnSpPr>
          <p:nvPr/>
        </p:nvCxnSpPr>
        <p:spPr>
          <a:xfrm>
            <a:off x="5420221" y="2794742"/>
            <a:ext cx="2920891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A81A89-C0B3-944F-A392-9EF1F5822DE4}"/>
              </a:ext>
            </a:extLst>
          </p:cNvPr>
          <p:cNvCxnSpPr>
            <a:cxnSpLocks/>
          </p:cNvCxnSpPr>
          <p:nvPr/>
        </p:nvCxnSpPr>
        <p:spPr>
          <a:xfrm>
            <a:off x="3189249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0A90C8F-D3DC-3F4A-AEAB-7D1CC156C834}"/>
              </a:ext>
            </a:extLst>
          </p:cNvPr>
          <p:cNvSpPr/>
          <p:nvPr/>
        </p:nvSpPr>
        <p:spPr>
          <a:xfrm>
            <a:off x="528074" y="1680117"/>
            <a:ext cx="2661175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B44279-81A3-CC44-8775-89D6A601DFF0}"/>
              </a:ext>
            </a:extLst>
          </p:cNvPr>
          <p:cNvCxnSpPr>
            <a:cxnSpLocks/>
          </p:cNvCxnSpPr>
          <p:nvPr/>
        </p:nvCxnSpPr>
        <p:spPr>
          <a:xfrm flipH="1">
            <a:off x="1331209" y="2786505"/>
            <a:ext cx="7629937" cy="132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0E4862-018F-1245-8F21-2A1F27DC20CC}"/>
              </a:ext>
            </a:extLst>
          </p:cNvPr>
          <p:cNvCxnSpPr>
            <a:cxnSpLocks/>
          </p:cNvCxnSpPr>
          <p:nvPr/>
        </p:nvCxnSpPr>
        <p:spPr>
          <a:xfrm flipH="1">
            <a:off x="2523893" y="1574089"/>
            <a:ext cx="37710" cy="31354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0382CB-10C5-F64A-BB05-3554327BEE7B}"/>
                  </a:ext>
                </a:extLst>
              </p:cNvPr>
              <p:cNvSpPr txBox="1"/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CA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CA" sz="24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CA" sz="2400" i="1" dirty="0">
                    <a:latin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endParaRPr lang="en-CA" sz="2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CA" sz="24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/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blocks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but does not block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then </a:t>
                </a:r>
              </a:p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to POB queue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0382CB-10C5-F64A-BB05-3554327BE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blipFill>
                <a:blip r:embed="rId2"/>
                <a:stretch>
                  <a:fillRect l="-1036" t="-4167" r="-14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A close up of a flag&#10;&#10;Description automatically generated">
            <a:extLst>
              <a:ext uri="{FF2B5EF4-FFF2-40B4-BE49-F238E27FC236}">
                <a16:creationId xmlns:a16="http://schemas.microsoft.com/office/drawing/2014/main" id="{773B8270-5F33-49B0-813D-B4907319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257" y="2825925"/>
            <a:ext cx="2693308" cy="16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4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4C07AF5-3D39-0C4D-B352-A7A4CE21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F6E122-01D1-4D00-A484-410A32051D11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3rd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Conjecture Rule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11160-BA5C-CD45-B885-49BCCA55F792}"/>
              </a:ext>
            </a:extLst>
          </p:cNvPr>
          <p:cNvSpPr/>
          <p:nvPr/>
        </p:nvSpPr>
        <p:spPr>
          <a:xfrm>
            <a:off x="5473640" y="2817541"/>
            <a:ext cx="2685336" cy="1612358"/>
          </a:xfrm>
          <a:prstGeom prst="rect">
            <a:avLst/>
          </a:prstGeom>
          <a:solidFill>
            <a:schemeClr val="accent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34AE64-7A27-E54F-89FE-15055174F6F3}"/>
              </a:ext>
            </a:extLst>
          </p:cNvPr>
          <p:cNvCxnSpPr>
            <a:cxnSpLocks/>
          </p:cNvCxnSpPr>
          <p:nvPr/>
        </p:nvCxnSpPr>
        <p:spPr>
          <a:xfrm>
            <a:off x="5446930" y="2768723"/>
            <a:ext cx="0" cy="182719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FE5D83-C7F3-5544-9B1A-ED6E7D6DE266}"/>
              </a:ext>
            </a:extLst>
          </p:cNvPr>
          <p:cNvCxnSpPr>
            <a:cxnSpLocks/>
          </p:cNvCxnSpPr>
          <p:nvPr/>
        </p:nvCxnSpPr>
        <p:spPr>
          <a:xfrm>
            <a:off x="5420221" y="2794742"/>
            <a:ext cx="2920891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A81A89-C0B3-944F-A392-9EF1F5822DE4}"/>
              </a:ext>
            </a:extLst>
          </p:cNvPr>
          <p:cNvCxnSpPr>
            <a:cxnSpLocks/>
          </p:cNvCxnSpPr>
          <p:nvPr/>
        </p:nvCxnSpPr>
        <p:spPr>
          <a:xfrm>
            <a:off x="3189249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0A90C8F-D3DC-3F4A-AEAB-7D1CC156C834}"/>
              </a:ext>
            </a:extLst>
          </p:cNvPr>
          <p:cNvSpPr/>
          <p:nvPr/>
        </p:nvSpPr>
        <p:spPr>
          <a:xfrm>
            <a:off x="528074" y="1680117"/>
            <a:ext cx="2661175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478FF-E449-494A-BAFD-00713BC99BCE}"/>
              </a:ext>
            </a:extLst>
          </p:cNvPr>
          <p:cNvCxnSpPr>
            <a:cxnSpLocks/>
          </p:cNvCxnSpPr>
          <p:nvPr/>
        </p:nvCxnSpPr>
        <p:spPr>
          <a:xfrm>
            <a:off x="3440896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F733C-57F1-F74F-9576-4E5ACA160243}"/>
              </a:ext>
            </a:extLst>
          </p:cNvPr>
          <p:cNvSpPr/>
          <p:nvPr/>
        </p:nvSpPr>
        <p:spPr>
          <a:xfrm>
            <a:off x="528073" y="1680117"/>
            <a:ext cx="2912823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B44279-81A3-CC44-8775-89D6A601DFF0}"/>
              </a:ext>
            </a:extLst>
          </p:cNvPr>
          <p:cNvCxnSpPr>
            <a:cxnSpLocks/>
          </p:cNvCxnSpPr>
          <p:nvPr/>
        </p:nvCxnSpPr>
        <p:spPr>
          <a:xfrm flipH="1">
            <a:off x="1331209" y="2786505"/>
            <a:ext cx="7629937" cy="132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0E4862-018F-1245-8F21-2A1F27DC20CC}"/>
              </a:ext>
            </a:extLst>
          </p:cNvPr>
          <p:cNvCxnSpPr>
            <a:cxnSpLocks/>
          </p:cNvCxnSpPr>
          <p:nvPr/>
        </p:nvCxnSpPr>
        <p:spPr>
          <a:xfrm flipH="1">
            <a:off x="2523893" y="1574089"/>
            <a:ext cx="37710" cy="31354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883C7-D46D-2446-9338-D78E8A6B8BB9}"/>
                  </a:ext>
                </a:extLst>
              </p:cNvPr>
              <p:cNvSpPr txBox="1"/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CA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CA" sz="24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CA" sz="2400" i="1" dirty="0">
                    <a:latin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endParaRPr lang="en-CA" sz="2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CA" sz="24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/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blocks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but does not block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then </a:t>
                </a:r>
              </a:p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to POB queue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883C7-D46D-2446-9338-D78E8A6B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blipFill>
                <a:blip r:embed="rId2"/>
                <a:stretch>
                  <a:fillRect l="-1036" t="-4167" r="-14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A close up of a flag&#10;&#10;Description automatically generated">
            <a:extLst>
              <a:ext uri="{FF2B5EF4-FFF2-40B4-BE49-F238E27FC236}">
                <a16:creationId xmlns:a16="http://schemas.microsoft.com/office/drawing/2014/main" id="{DBDE0C63-BE71-4D72-A062-9E82165E4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257" y="2825925"/>
            <a:ext cx="2693308" cy="16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49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4C07AF5-3D39-0C4D-B352-A7A4CE21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F6E122-01D1-4D00-A484-410A32051D11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3rd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Conjecture Rule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11160-BA5C-CD45-B885-49BCCA55F792}"/>
              </a:ext>
            </a:extLst>
          </p:cNvPr>
          <p:cNvSpPr/>
          <p:nvPr/>
        </p:nvSpPr>
        <p:spPr>
          <a:xfrm>
            <a:off x="5473640" y="2817541"/>
            <a:ext cx="2685336" cy="1612358"/>
          </a:xfrm>
          <a:prstGeom prst="rect">
            <a:avLst/>
          </a:prstGeom>
          <a:solidFill>
            <a:schemeClr val="accent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34AE64-7A27-E54F-89FE-15055174F6F3}"/>
              </a:ext>
            </a:extLst>
          </p:cNvPr>
          <p:cNvCxnSpPr>
            <a:cxnSpLocks/>
          </p:cNvCxnSpPr>
          <p:nvPr/>
        </p:nvCxnSpPr>
        <p:spPr>
          <a:xfrm>
            <a:off x="5446930" y="2768723"/>
            <a:ext cx="0" cy="182719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FE5D83-C7F3-5544-9B1A-ED6E7D6DE266}"/>
              </a:ext>
            </a:extLst>
          </p:cNvPr>
          <p:cNvCxnSpPr>
            <a:cxnSpLocks/>
          </p:cNvCxnSpPr>
          <p:nvPr/>
        </p:nvCxnSpPr>
        <p:spPr>
          <a:xfrm>
            <a:off x="5420221" y="2794742"/>
            <a:ext cx="2920891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A81A89-C0B3-944F-A392-9EF1F5822DE4}"/>
              </a:ext>
            </a:extLst>
          </p:cNvPr>
          <p:cNvCxnSpPr>
            <a:cxnSpLocks/>
          </p:cNvCxnSpPr>
          <p:nvPr/>
        </p:nvCxnSpPr>
        <p:spPr>
          <a:xfrm>
            <a:off x="3189249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0A90C8F-D3DC-3F4A-AEAB-7D1CC156C834}"/>
              </a:ext>
            </a:extLst>
          </p:cNvPr>
          <p:cNvSpPr/>
          <p:nvPr/>
        </p:nvSpPr>
        <p:spPr>
          <a:xfrm>
            <a:off x="528074" y="1680117"/>
            <a:ext cx="2661175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478FF-E449-494A-BAFD-00713BC99BCE}"/>
              </a:ext>
            </a:extLst>
          </p:cNvPr>
          <p:cNvCxnSpPr>
            <a:cxnSpLocks/>
          </p:cNvCxnSpPr>
          <p:nvPr/>
        </p:nvCxnSpPr>
        <p:spPr>
          <a:xfrm>
            <a:off x="3440896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F733C-57F1-F74F-9576-4E5ACA160243}"/>
              </a:ext>
            </a:extLst>
          </p:cNvPr>
          <p:cNvSpPr/>
          <p:nvPr/>
        </p:nvSpPr>
        <p:spPr>
          <a:xfrm>
            <a:off x="528073" y="1680117"/>
            <a:ext cx="2912823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53D05-4079-7543-B777-EC20392A27D3}"/>
              </a:ext>
            </a:extLst>
          </p:cNvPr>
          <p:cNvCxnSpPr>
            <a:cxnSpLocks/>
          </p:cNvCxnSpPr>
          <p:nvPr/>
        </p:nvCxnSpPr>
        <p:spPr>
          <a:xfrm>
            <a:off x="3649052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42CC5-8EF0-004F-92B8-1831D69E3032}"/>
              </a:ext>
            </a:extLst>
          </p:cNvPr>
          <p:cNvSpPr/>
          <p:nvPr/>
        </p:nvSpPr>
        <p:spPr>
          <a:xfrm>
            <a:off x="528073" y="1680117"/>
            <a:ext cx="3120979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0E4862-018F-1245-8F21-2A1F27DC20CC}"/>
              </a:ext>
            </a:extLst>
          </p:cNvPr>
          <p:cNvCxnSpPr>
            <a:cxnSpLocks/>
          </p:cNvCxnSpPr>
          <p:nvPr/>
        </p:nvCxnSpPr>
        <p:spPr>
          <a:xfrm flipH="1">
            <a:off x="2523893" y="1574089"/>
            <a:ext cx="37710" cy="31354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B44279-81A3-CC44-8775-89D6A601DFF0}"/>
              </a:ext>
            </a:extLst>
          </p:cNvPr>
          <p:cNvCxnSpPr>
            <a:cxnSpLocks/>
          </p:cNvCxnSpPr>
          <p:nvPr/>
        </p:nvCxnSpPr>
        <p:spPr>
          <a:xfrm flipH="1">
            <a:off x="1331209" y="2786505"/>
            <a:ext cx="7629937" cy="132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88E738-1A87-054C-B1A2-F2DAF09D0445}"/>
                  </a:ext>
                </a:extLst>
              </p:cNvPr>
              <p:cNvSpPr txBox="1"/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CA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CA" sz="24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CA" sz="2400" i="1" dirty="0">
                    <a:latin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endParaRPr lang="en-CA" sz="2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CA" sz="24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/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blocks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but does not block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then </a:t>
                </a:r>
              </a:p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to POB queue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88E738-1A87-054C-B1A2-F2DAF09D0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blipFill>
                <a:blip r:embed="rId2"/>
                <a:stretch>
                  <a:fillRect l="-1036" t="-4167" r="-14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A close up of a flag&#10;&#10;Description automatically generated">
            <a:extLst>
              <a:ext uri="{FF2B5EF4-FFF2-40B4-BE49-F238E27FC236}">
                <a16:creationId xmlns:a16="http://schemas.microsoft.com/office/drawing/2014/main" id="{C778DF34-FB52-4E00-A091-45812544B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257" y="2825925"/>
            <a:ext cx="2693308" cy="16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65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4C07AF5-3D39-0C4D-B352-A7A4CE21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F6E122-01D1-4D00-A484-410A32051D11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3rd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Conjecture Rule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A81A89-C0B3-944F-A392-9EF1F5822DE4}"/>
              </a:ext>
            </a:extLst>
          </p:cNvPr>
          <p:cNvCxnSpPr>
            <a:cxnSpLocks/>
          </p:cNvCxnSpPr>
          <p:nvPr/>
        </p:nvCxnSpPr>
        <p:spPr>
          <a:xfrm>
            <a:off x="3189249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0A90C8F-D3DC-3F4A-AEAB-7D1CC156C834}"/>
              </a:ext>
            </a:extLst>
          </p:cNvPr>
          <p:cNvSpPr/>
          <p:nvPr/>
        </p:nvSpPr>
        <p:spPr>
          <a:xfrm>
            <a:off x="528074" y="1680117"/>
            <a:ext cx="2661175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478FF-E449-494A-BAFD-00713BC99BCE}"/>
              </a:ext>
            </a:extLst>
          </p:cNvPr>
          <p:cNvCxnSpPr>
            <a:cxnSpLocks/>
          </p:cNvCxnSpPr>
          <p:nvPr/>
        </p:nvCxnSpPr>
        <p:spPr>
          <a:xfrm>
            <a:off x="3440896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F733C-57F1-F74F-9576-4E5ACA160243}"/>
              </a:ext>
            </a:extLst>
          </p:cNvPr>
          <p:cNvSpPr/>
          <p:nvPr/>
        </p:nvSpPr>
        <p:spPr>
          <a:xfrm>
            <a:off x="528073" y="1680117"/>
            <a:ext cx="2912823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53D05-4079-7543-B777-EC20392A27D3}"/>
              </a:ext>
            </a:extLst>
          </p:cNvPr>
          <p:cNvCxnSpPr>
            <a:cxnSpLocks/>
          </p:cNvCxnSpPr>
          <p:nvPr/>
        </p:nvCxnSpPr>
        <p:spPr>
          <a:xfrm>
            <a:off x="3649052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42CC5-8EF0-004F-92B8-1831D69E3032}"/>
              </a:ext>
            </a:extLst>
          </p:cNvPr>
          <p:cNvSpPr/>
          <p:nvPr/>
        </p:nvSpPr>
        <p:spPr>
          <a:xfrm>
            <a:off x="528073" y="1680117"/>
            <a:ext cx="3120979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0E4862-018F-1245-8F21-2A1F27DC20CC}"/>
              </a:ext>
            </a:extLst>
          </p:cNvPr>
          <p:cNvCxnSpPr>
            <a:cxnSpLocks/>
          </p:cNvCxnSpPr>
          <p:nvPr/>
        </p:nvCxnSpPr>
        <p:spPr>
          <a:xfrm flipH="1">
            <a:off x="2523893" y="1574089"/>
            <a:ext cx="37710" cy="31354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B44279-81A3-CC44-8775-89D6A601DFF0}"/>
              </a:ext>
            </a:extLst>
          </p:cNvPr>
          <p:cNvCxnSpPr>
            <a:cxnSpLocks/>
          </p:cNvCxnSpPr>
          <p:nvPr/>
        </p:nvCxnSpPr>
        <p:spPr>
          <a:xfrm flipH="1">
            <a:off x="1331209" y="2786505"/>
            <a:ext cx="7629937" cy="132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11160-BA5C-CD45-B885-49BCCA55F792}"/>
              </a:ext>
            </a:extLst>
          </p:cNvPr>
          <p:cNvSpPr/>
          <p:nvPr/>
        </p:nvSpPr>
        <p:spPr>
          <a:xfrm>
            <a:off x="662942" y="2812950"/>
            <a:ext cx="7496034" cy="1607768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9BADBC9-72BE-4692-8364-1B59D5AA2862}"/>
              </a:ext>
            </a:extLst>
          </p:cNvPr>
          <p:cNvCxnSpPr/>
          <p:nvPr/>
        </p:nvCxnSpPr>
        <p:spPr>
          <a:xfrm flipV="1">
            <a:off x="658257" y="2784512"/>
            <a:ext cx="7464845" cy="1285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B57C22-C466-754E-BC7C-453BC4FA5947}"/>
                  </a:ext>
                </a:extLst>
              </p:cNvPr>
              <p:cNvSpPr txBox="1"/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CA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CA" sz="24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CA" sz="2400" i="1" dirty="0">
                    <a:latin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endParaRPr lang="en-CA" sz="2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CA" sz="24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/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blocks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but does not block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then </a:t>
                </a:r>
              </a:p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to POB queue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B57C22-C466-754E-BC7C-453BC4FA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blipFill>
                <a:blip r:embed="rId2"/>
                <a:stretch>
                  <a:fillRect l="-1036" t="-4167" r="-14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753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4C07AF5-3D39-0C4D-B352-A7A4CE21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F6E122-01D1-4D00-A484-410A32051D11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3rd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Conjecture Rule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34AE64-7A27-E54F-89FE-15055174F6F3}"/>
              </a:ext>
            </a:extLst>
          </p:cNvPr>
          <p:cNvCxnSpPr>
            <a:cxnSpLocks/>
          </p:cNvCxnSpPr>
          <p:nvPr/>
        </p:nvCxnSpPr>
        <p:spPr>
          <a:xfrm>
            <a:off x="5446930" y="2768723"/>
            <a:ext cx="0" cy="182719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FE5D83-C7F3-5544-9B1A-ED6E7D6DE266}"/>
              </a:ext>
            </a:extLst>
          </p:cNvPr>
          <p:cNvCxnSpPr>
            <a:cxnSpLocks/>
          </p:cNvCxnSpPr>
          <p:nvPr/>
        </p:nvCxnSpPr>
        <p:spPr>
          <a:xfrm>
            <a:off x="5420221" y="2794742"/>
            <a:ext cx="2920891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A81A89-C0B3-944F-A392-9EF1F5822DE4}"/>
              </a:ext>
            </a:extLst>
          </p:cNvPr>
          <p:cNvCxnSpPr>
            <a:cxnSpLocks/>
          </p:cNvCxnSpPr>
          <p:nvPr/>
        </p:nvCxnSpPr>
        <p:spPr>
          <a:xfrm>
            <a:off x="3189249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0A90C8F-D3DC-3F4A-AEAB-7D1CC156C834}"/>
              </a:ext>
            </a:extLst>
          </p:cNvPr>
          <p:cNvSpPr/>
          <p:nvPr/>
        </p:nvSpPr>
        <p:spPr>
          <a:xfrm>
            <a:off x="528074" y="1680117"/>
            <a:ext cx="2661175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B478FF-E449-494A-BAFD-00713BC99BCE}"/>
              </a:ext>
            </a:extLst>
          </p:cNvPr>
          <p:cNvCxnSpPr>
            <a:cxnSpLocks/>
          </p:cNvCxnSpPr>
          <p:nvPr/>
        </p:nvCxnSpPr>
        <p:spPr>
          <a:xfrm>
            <a:off x="3440896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F733C-57F1-F74F-9576-4E5ACA160243}"/>
              </a:ext>
            </a:extLst>
          </p:cNvPr>
          <p:cNvSpPr/>
          <p:nvPr/>
        </p:nvSpPr>
        <p:spPr>
          <a:xfrm>
            <a:off x="528073" y="1680117"/>
            <a:ext cx="2912823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53D05-4079-7543-B777-EC20392A27D3}"/>
              </a:ext>
            </a:extLst>
          </p:cNvPr>
          <p:cNvCxnSpPr>
            <a:cxnSpLocks/>
          </p:cNvCxnSpPr>
          <p:nvPr/>
        </p:nvCxnSpPr>
        <p:spPr>
          <a:xfrm>
            <a:off x="3649052" y="1574089"/>
            <a:ext cx="1" cy="3135443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42CC5-8EF0-004F-92B8-1831D69E3032}"/>
              </a:ext>
            </a:extLst>
          </p:cNvPr>
          <p:cNvSpPr/>
          <p:nvPr/>
        </p:nvSpPr>
        <p:spPr>
          <a:xfrm>
            <a:off x="528073" y="1680117"/>
            <a:ext cx="3120979" cy="2915795"/>
          </a:xfrm>
          <a:prstGeom prst="rect">
            <a:avLst/>
          </a:prstGeom>
          <a:solidFill>
            <a:schemeClr val="accent6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5F8C7F-B2B7-7D47-B1FE-57524CD94B26}"/>
              </a:ext>
            </a:extLst>
          </p:cNvPr>
          <p:cNvCxnSpPr>
            <a:cxnSpLocks/>
          </p:cNvCxnSpPr>
          <p:nvPr/>
        </p:nvCxnSpPr>
        <p:spPr>
          <a:xfrm>
            <a:off x="528072" y="2794742"/>
            <a:ext cx="781304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DE00BB9-65C8-B44A-95C7-DD2798283707}"/>
              </a:ext>
            </a:extLst>
          </p:cNvPr>
          <p:cNvSpPr/>
          <p:nvPr/>
        </p:nvSpPr>
        <p:spPr>
          <a:xfrm>
            <a:off x="528072" y="1687551"/>
            <a:ext cx="7630905" cy="1088606"/>
          </a:xfrm>
          <a:prstGeom prst="rect">
            <a:avLst/>
          </a:prstGeom>
          <a:solidFill>
            <a:schemeClr val="accent1">
              <a:alpha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0E4862-018F-1245-8F21-2A1F27DC20CC}"/>
              </a:ext>
            </a:extLst>
          </p:cNvPr>
          <p:cNvCxnSpPr>
            <a:cxnSpLocks/>
          </p:cNvCxnSpPr>
          <p:nvPr/>
        </p:nvCxnSpPr>
        <p:spPr>
          <a:xfrm flipH="1">
            <a:off x="2523893" y="1574089"/>
            <a:ext cx="37710" cy="31354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B44279-81A3-CC44-8775-89D6A601DFF0}"/>
              </a:ext>
            </a:extLst>
          </p:cNvPr>
          <p:cNvCxnSpPr>
            <a:cxnSpLocks/>
          </p:cNvCxnSpPr>
          <p:nvPr/>
        </p:nvCxnSpPr>
        <p:spPr>
          <a:xfrm flipH="1">
            <a:off x="1331209" y="2786505"/>
            <a:ext cx="7629937" cy="1325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EED96F-92F1-B84D-8C25-E697917C3FD3}"/>
                  </a:ext>
                </a:extLst>
              </p:cNvPr>
              <p:cNvSpPr txBox="1"/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CA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CA" sz="24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2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CA" sz="2400" i="1" dirty="0">
                    <a:latin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endParaRPr lang="en-CA" sz="2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CA" sz="24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/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blocks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but does not block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then </a:t>
                </a:r>
              </a:p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to POB queue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EED96F-92F1-B84D-8C25-E697917C3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21" y="4931900"/>
                <a:ext cx="8569226" cy="1200329"/>
              </a:xfrm>
              <a:prstGeom prst="rect">
                <a:avLst/>
              </a:prstGeom>
              <a:blipFill>
                <a:blip r:embed="rId2"/>
                <a:stretch>
                  <a:fillRect l="-1036" t="-4167" r="-14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98B6D42-BD0B-4F89-8ECB-193455E2D083}"/>
              </a:ext>
            </a:extLst>
          </p:cNvPr>
          <p:cNvSpPr/>
          <p:nvPr/>
        </p:nvSpPr>
        <p:spPr>
          <a:xfrm>
            <a:off x="5473640" y="2817541"/>
            <a:ext cx="2685336" cy="1612358"/>
          </a:xfrm>
          <a:prstGeom prst="rect">
            <a:avLst/>
          </a:prstGeom>
          <a:solidFill>
            <a:schemeClr val="accent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 close up of a flag&#10;&#10;Description automatically generated">
            <a:extLst>
              <a:ext uri="{FF2B5EF4-FFF2-40B4-BE49-F238E27FC236}">
                <a16:creationId xmlns:a16="http://schemas.microsoft.com/office/drawing/2014/main" id="{6F302978-F1D7-8E45-8E8B-EFE5387F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257" y="2825925"/>
            <a:ext cx="2693308" cy="16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2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0D5D0D-5A12-B44D-827A-2AFD5DC7215F}"/>
              </a:ext>
            </a:extLst>
          </p:cNvPr>
          <p:cNvSpPr/>
          <p:nvPr/>
        </p:nvSpPr>
        <p:spPr>
          <a:xfrm>
            <a:off x="416859" y="2460812"/>
            <a:ext cx="2756647" cy="108921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POB Queue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3941A4-1B46-4B41-A453-60946C9B3893}"/>
              </a:ext>
            </a:extLst>
          </p:cNvPr>
          <p:cNvSpPr/>
          <p:nvPr/>
        </p:nvSpPr>
        <p:spPr>
          <a:xfrm>
            <a:off x="8485094" y="2460811"/>
            <a:ext cx="2756647" cy="108921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Lemma Trace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617E83F-24B9-F64F-A972-B19D46AB71A4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7765340" y="2818529"/>
            <a:ext cx="1366585" cy="2829572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C8A76F2-F9A9-A14A-A3C8-D18D049A1E3E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482715" y="2862491"/>
            <a:ext cx="1366582" cy="2741647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4C027E-7CA9-9C47-B3E3-267F410D7EB4}"/>
              </a:ext>
            </a:extLst>
          </p:cNvPr>
          <p:cNvCxnSpPr>
            <a:cxnSpLocks/>
          </p:cNvCxnSpPr>
          <p:nvPr/>
        </p:nvCxnSpPr>
        <p:spPr>
          <a:xfrm>
            <a:off x="5779994" y="3939987"/>
            <a:ext cx="0" cy="7028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66D0D9-B40E-EA48-BE5B-3ED8521FCC82}"/>
              </a:ext>
            </a:extLst>
          </p:cNvPr>
          <p:cNvCxnSpPr>
            <a:cxnSpLocks/>
          </p:cNvCxnSpPr>
          <p:nvPr/>
        </p:nvCxnSpPr>
        <p:spPr>
          <a:xfrm flipH="1">
            <a:off x="3173506" y="3198576"/>
            <a:ext cx="1631576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B8FEF4-6BEB-DC4D-9792-D1C99F595805}"/>
              </a:ext>
            </a:extLst>
          </p:cNvPr>
          <p:cNvCxnSpPr>
            <a:cxnSpLocks/>
          </p:cNvCxnSpPr>
          <p:nvPr/>
        </p:nvCxnSpPr>
        <p:spPr>
          <a:xfrm flipH="1">
            <a:off x="6754906" y="2731291"/>
            <a:ext cx="168088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3CB15C-973D-3245-AF1F-35A7A1876FC0}"/>
              </a:ext>
            </a:extLst>
          </p:cNvPr>
          <p:cNvCxnSpPr>
            <a:cxnSpLocks/>
          </p:cNvCxnSpPr>
          <p:nvPr/>
        </p:nvCxnSpPr>
        <p:spPr>
          <a:xfrm>
            <a:off x="3200400" y="2731291"/>
            <a:ext cx="163157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DC91FF3-D0EB-1740-BD62-E6C98BADE401}"/>
              </a:ext>
            </a:extLst>
          </p:cNvPr>
          <p:cNvCxnSpPr>
            <a:cxnSpLocks/>
          </p:cNvCxnSpPr>
          <p:nvPr/>
        </p:nvCxnSpPr>
        <p:spPr>
          <a:xfrm rot="10800000">
            <a:off x="1004044" y="3550022"/>
            <a:ext cx="3801038" cy="2027426"/>
          </a:xfrm>
          <a:prstGeom prst="bentConnector3">
            <a:avLst>
              <a:gd name="adj1" fmla="val 10023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91D1DDF9-572B-6842-B41B-907E930B4A21}"/>
              </a:ext>
            </a:extLst>
          </p:cNvPr>
          <p:cNvCxnSpPr>
            <a:cxnSpLocks/>
          </p:cNvCxnSpPr>
          <p:nvPr/>
        </p:nvCxnSpPr>
        <p:spPr>
          <a:xfrm flipV="1">
            <a:off x="6763871" y="3550021"/>
            <a:ext cx="3646190" cy="2027427"/>
          </a:xfrm>
          <a:prstGeom prst="bentConnector3">
            <a:avLst>
              <a:gd name="adj1" fmla="val 10015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D3BE90-E32B-5C44-B794-49495151F74A}"/>
                  </a:ext>
                </a:extLst>
              </p:cNvPr>
              <p:cNvSpPr txBox="1"/>
              <p:nvPr/>
            </p:nvSpPr>
            <p:spPr>
              <a:xfrm>
                <a:off x="7277383" y="2160522"/>
                <a:ext cx="63592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dirty="0"/>
                        <m:t>𝓞</m:t>
                      </m:r>
                      <m:r>
                        <a:rPr lang="en-CA" sz="3200" i="1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baseline="-250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D3BE90-E32B-5C44-B794-49495151F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83" y="2160522"/>
                <a:ext cx="635927" cy="481094"/>
              </a:xfrm>
              <a:prstGeom prst="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0F7641-949A-2147-A7F7-F3A7578E2DA2}"/>
                  </a:ext>
                </a:extLst>
              </p:cNvPr>
              <p:cNvSpPr txBox="1"/>
              <p:nvPr/>
            </p:nvSpPr>
            <p:spPr>
              <a:xfrm>
                <a:off x="3226419" y="2112106"/>
                <a:ext cx="16564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⟨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+1⟩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0F7641-949A-2147-A7F7-F3A7578E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19" y="2112106"/>
                <a:ext cx="165641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20C2DAF-FF70-5F4E-8F19-58A7C647BCF8}"/>
                  </a:ext>
                </a:extLst>
              </p:cNvPr>
              <p:cNvSpPr/>
              <p:nvPr/>
            </p:nvSpPr>
            <p:spPr>
              <a:xfrm>
                <a:off x="5904347" y="3999044"/>
                <a:ext cx="4908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20C2DAF-FF70-5F4E-8F19-58A7C647B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347" y="3999044"/>
                <a:ext cx="49083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CEB0B9-21B1-E04D-B8FC-465688B56666}"/>
                  </a:ext>
                </a:extLst>
              </p:cNvPr>
              <p:cNvSpPr txBox="1"/>
              <p:nvPr/>
            </p:nvSpPr>
            <p:spPr>
              <a:xfrm>
                <a:off x="3464100" y="3244010"/>
                <a:ext cx="10727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CEB0B9-21B1-E04D-B8FC-465688B5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100" y="3244010"/>
                <a:ext cx="107273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5713FC-3F20-3148-A44B-6ECF76B2EC36}"/>
                  </a:ext>
                </a:extLst>
              </p:cNvPr>
              <p:cNvSpPr txBox="1"/>
              <p:nvPr/>
            </p:nvSpPr>
            <p:spPr>
              <a:xfrm>
                <a:off x="43387" y="3885239"/>
                <a:ext cx="9374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5713FC-3F20-3148-A44B-6ECF76B2E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7" y="3885239"/>
                <a:ext cx="93743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C3594AC-8CB8-7C48-82D7-702E0B461934}"/>
                  </a:ext>
                </a:extLst>
              </p:cNvPr>
              <p:cNvSpPr txBox="1"/>
              <p:nvPr/>
            </p:nvSpPr>
            <p:spPr>
              <a:xfrm>
                <a:off x="3078810" y="4344405"/>
                <a:ext cx="9803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C3594AC-8CB8-7C48-82D7-702E0B46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810" y="4344405"/>
                <a:ext cx="980332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930A71E-782D-FD41-98DC-77160AC59A08}"/>
                  </a:ext>
                </a:extLst>
              </p:cNvPr>
              <p:cNvSpPr txBox="1"/>
              <p:nvPr/>
            </p:nvSpPr>
            <p:spPr>
              <a:xfrm>
                <a:off x="6754906" y="4378530"/>
                <a:ext cx="2668468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3200" b="0" i="0" dirty="0" smtClean="0"/>
                        <m:t>ℒ</m:t>
                      </m:r>
                      <m:r>
                        <a:rPr lang="en-CA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m:rPr>
                          <m:nor/>
                        </m:rPr>
                        <a:rPr lang="en-US" sz="3200" dirty="0"/>
                        <m:t>𝓞</m:t>
                      </m:r>
                      <m:r>
                        <m:rPr>
                          <m:nor/>
                        </m:rPr>
                        <a:rPr lang="en-CA" sz="320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3200" baseline="-250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930A71E-782D-FD41-98DC-77160AC5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906" y="4378530"/>
                <a:ext cx="2668468" cy="481094"/>
              </a:xfrm>
              <a:prstGeom prst="rect">
                <a:avLst/>
              </a:prstGeom>
              <a:blipFill>
                <a:blip r:embed="rId9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73BE0A-6917-7143-B272-779039AFF67B}"/>
                  </a:ext>
                </a:extLst>
              </p:cNvPr>
              <p:cNvSpPr/>
              <p:nvPr/>
            </p:nvSpPr>
            <p:spPr>
              <a:xfrm>
                <a:off x="10475784" y="3686018"/>
                <a:ext cx="5722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73BE0A-6917-7143-B272-779039AFF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784" y="3686018"/>
                <a:ext cx="5722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3524B-F368-9F4D-80B8-E242FDCA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dirty="0" smtClean="0"/>
              <a:t>28</a:t>
            </a:fld>
            <a:endParaRPr lang="en-US"/>
          </a:p>
        </p:txBody>
      </p:sp>
      <p:pic>
        <p:nvPicPr>
          <p:cNvPr id="4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E084A6C6-4B49-40DD-AB8D-7B42B71E9E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7270" y="4503639"/>
            <a:ext cx="2743200" cy="335037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76AD3F-A766-4DFC-87A0-077572AFF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1704" y="1438093"/>
            <a:ext cx="1826592" cy="238050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7E4B0D-C04C-2743-912D-D54A8A3889B6}"/>
              </a:ext>
            </a:extLst>
          </p:cNvPr>
          <p:cNvCxnSpPr>
            <a:cxnSpLocks/>
          </p:cNvCxnSpPr>
          <p:nvPr/>
        </p:nvCxnSpPr>
        <p:spPr>
          <a:xfrm>
            <a:off x="6763871" y="3178405"/>
            <a:ext cx="173018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D09BFAC-9274-264A-996C-475CACA66F23}"/>
                  </a:ext>
                </a:extLst>
              </p:cNvPr>
              <p:cNvSpPr/>
              <p:nvPr/>
            </p:nvSpPr>
            <p:spPr>
              <a:xfrm>
                <a:off x="7266460" y="3236610"/>
                <a:ext cx="4908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D09BFAC-9274-264A-996C-475CACA66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60" y="3236610"/>
                <a:ext cx="49083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42753FA2-68FA-46D1-80B6-660C561E0718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Ground Control to Spacer Tom:</a:t>
            </a:r>
            <a:endParaRPr lang="en-US"/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Global Guidance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75B1C-D4CD-4CC5-B428-3A905312567A}"/>
              </a:ext>
            </a:extLst>
          </p:cNvPr>
          <p:cNvSpPr txBox="1">
            <a:spLocks/>
          </p:cNvSpPr>
          <p:nvPr/>
        </p:nvSpPr>
        <p:spPr>
          <a:xfrm>
            <a:off x="7316045" y="5294261"/>
            <a:ext cx="2877615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A9FAE5-4DB7-4ACF-86C6-9506BE1C75A0}"/>
              </a:ext>
            </a:extLst>
          </p:cNvPr>
          <p:cNvSpPr txBox="1">
            <a:spLocks/>
          </p:cNvSpPr>
          <p:nvPr/>
        </p:nvSpPr>
        <p:spPr>
          <a:xfrm>
            <a:off x="1046676" y="5376671"/>
            <a:ext cx="3014672" cy="96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Concretize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97E738-3ED1-4F0D-A91E-383E3A42E045}"/>
              </a:ext>
            </a:extLst>
          </p:cNvPr>
          <p:cNvSpPr txBox="1">
            <a:spLocks/>
          </p:cNvSpPr>
          <p:nvPr/>
        </p:nvSpPr>
        <p:spPr>
          <a:xfrm>
            <a:off x="1055017" y="4684060"/>
            <a:ext cx="320892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Conjecture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35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BC0-12DD-2549-A18F-5F92EED4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 an extension to Spacer</a:t>
            </a:r>
          </a:p>
          <a:p>
            <a:pPr marL="457200" lvl="1" indent="0">
              <a:buNone/>
            </a:pPr>
            <a:r>
              <a:rPr lang="en-CA">
                <a:hlinkClick r:id="rId2"/>
              </a:rPr>
              <a:t>https://github.com/hgvk94/z3/tree/gspacer-cav-ae</a:t>
            </a:r>
            <a:endParaRPr lang="en-CA"/>
          </a:p>
          <a:p>
            <a:pPr marL="457200" lvl="1" indent="0">
              <a:buNone/>
            </a:pPr>
            <a:endParaRPr lang="en-CA"/>
          </a:p>
          <a:p>
            <a:r>
              <a:rPr lang="en-CA"/>
              <a:t>Supports</a:t>
            </a:r>
          </a:p>
          <a:p>
            <a:pPr lvl="1"/>
            <a:r>
              <a:rPr lang="en-CA"/>
              <a:t>Linear Integer Arithmetic, Linear Real Arithmetic</a:t>
            </a:r>
          </a:p>
          <a:p>
            <a:pPr lvl="1"/>
            <a:r>
              <a:rPr lang="en-CA"/>
              <a:t>Linear and Non-linear CHCs</a:t>
            </a:r>
          </a:p>
          <a:p>
            <a:pPr lvl="1"/>
            <a:r>
              <a:rPr lang="en-CA"/>
              <a:t>Arrays and Fixed-Size Bit-Vectors ongoing</a:t>
            </a:r>
          </a:p>
          <a:p>
            <a:pPr lvl="1"/>
            <a:endParaRPr lang="en-CA"/>
          </a:p>
          <a:p>
            <a:r>
              <a:rPr lang="en-CA"/>
              <a:t>Evaluated on LIA instances from CHC-COMP</a:t>
            </a:r>
          </a:p>
          <a:p>
            <a:endParaRPr lang="en-CA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98C73-75B6-EE49-A861-793D1636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FF3019-FE02-1B4B-B2AA-B322E2E5CB75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Implementation and Evaluation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</p:spTree>
    <p:extLst>
      <p:ext uri="{BB962C8B-B14F-4D97-AF65-F5344CB8AC3E}">
        <p14:creationId xmlns:p14="http://schemas.microsoft.com/office/powerpoint/2010/main" val="170324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sitting, cake, standing, table&#10;&#10;Description automatically generated">
            <a:extLst>
              <a:ext uri="{FF2B5EF4-FFF2-40B4-BE49-F238E27FC236}">
                <a16:creationId xmlns:a16="http://schemas.microsoft.com/office/drawing/2014/main" id="{538E07FB-8355-4CF2-BC55-F2BB9ED1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587" y="2748435"/>
            <a:ext cx="2743200" cy="27805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93B40-7518-8E43-8AA9-1753C19B4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9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Generalizing from single predecessors</a:t>
            </a:r>
            <a:br>
              <a:rPr lang="en-US">
                <a:latin typeface="Times New Roman"/>
                <a:cs typeface="Times New Roman"/>
              </a:rPr>
            </a:br>
            <a:r>
              <a:rPr lang="en-US" i="1">
                <a:latin typeface="Times New Roman"/>
                <a:cs typeface="Times New Roman"/>
              </a:rPr>
              <a:t>results in limited exploration horizon</a:t>
            </a:r>
            <a:endParaRPr lang="en-US" i="1"/>
          </a:p>
          <a:p>
            <a:pPr marL="457200" lvl="1" indent="0">
              <a:buNone/>
            </a:pPr>
            <a:endParaRPr lang="en-US" i="1"/>
          </a:p>
          <a:p>
            <a:r>
              <a:rPr lang="en-US">
                <a:latin typeface="Times New Roman"/>
                <a:cs typeface="Times New Roman"/>
              </a:rPr>
              <a:t>Generalization typically relies on </a:t>
            </a:r>
            <a:r>
              <a:rPr lang="en-US" b="1">
                <a:latin typeface="Times New Roman"/>
                <a:cs typeface="Times New Roman"/>
              </a:rPr>
              <a:t>interpolation</a:t>
            </a:r>
          </a:p>
          <a:p>
            <a:pPr lvl="1"/>
            <a:endParaRPr lang="en-US"/>
          </a:p>
          <a:p>
            <a:r>
              <a:rPr lang="en-US">
                <a:latin typeface="Times New Roman"/>
                <a:cs typeface="Times New Roman"/>
              </a:rPr>
              <a:t>Interpolation can work wonders!</a:t>
            </a: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e.g., generate breakthrough terms 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like </a:t>
            </a:r>
            <a:r>
              <a:rPr lang="en-US">
                <a:latin typeface="Times New Roman"/>
                <a:cs typeface="Times New Roman"/>
              </a:rPr>
              <a:t>invariant </a:t>
            </a:r>
            <a:r>
              <a:rPr lang="en-US">
                <a:solidFill>
                  <a:schemeClr val="accent1"/>
                </a:solidFill>
                <a:latin typeface="Consolas"/>
                <a:cs typeface="Times New Roman"/>
              </a:rPr>
              <a:t>a </a:t>
            </a:r>
            <a:r>
              <a:rPr lang="en-US">
                <a:solidFill>
                  <a:schemeClr val="accent1"/>
                </a:solidFill>
                <a:latin typeface="Consolas"/>
                <a:cs typeface="Consolas" panose="020B0609020204030204" pitchFamily="49" charset="0"/>
              </a:rPr>
              <a:t>= b</a:t>
            </a:r>
            <a:r>
              <a:rPr lang="en-US">
                <a:latin typeface="Times New Roman"/>
                <a:cs typeface="Times New Roman"/>
              </a:rPr>
              <a:t> 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F3BD6-D015-C545-A715-86AE309D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A450ED-F3CF-457A-A1B6-2205CA92CECF}"/>
              </a:ext>
            </a:extLst>
          </p:cNvPr>
          <p:cNvSpPr txBox="1">
            <a:spLocks/>
          </p:cNvSpPr>
          <p:nvPr/>
        </p:nvSpPr>
        <p:spPr>
          <a:xfrm>
            <a:off x="793011" y="481588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Spacer Tom ONLY knows how to do</a:t>
            </a: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Local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reasoning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pic>
        <p:nvPicPr>
          <p:cNvPr id="2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0A3B5F-34C6-4AC1-82EF-EE8C9F4D7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841" y="1371902"/>
            <a:ext cx="1233557" cy="21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8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F007D5-9421-894A-B0E3-C70648C20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1494" y="1326343"/>
            <a:ext cx="10689012" cy="28622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F45204-2FBB-F94D-B68C-1AE4866988AD}"/>
              </a:ext>
            </a:extLst>
          </p:cNvPr>
          <p:cNvSpPr txBox="1"/>
          <p:nvPr/>
        </p:nvSpPr>
        <p:spPr>
          <a:xfrm>
            <a:off x="2570868" y="4275880"/>
            <a:ext cx="7050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fw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bw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are different interpolation strategies. </a:t>
            </a:r>
          </a:p>
          <a:p>
            <a:pPr algn="ctr"/>
            <a:r>
              <a:rPr lang="en-US" sz="2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disables interpolation.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D42D9D-5C6D-6F42-AB59-74A336C91829}"/>
              </a:ext>
            </a:extLst>
          </p:cNvPr>
          <p:cNvSpPr/>
          <p:nvPr/>
        </p:nvSpPr>
        <p:spPr>
          <a:xfrm>
            <a:off x="8375374" y="3093278"/>
            <a:ext cx="834399" cy="966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8AD2AE-564B-3041-A39E-AFACBD87FC40}"/>
              </a:ext>
            </a:extLst>
          </p:cNvPr>
          <p:cNvSpPr/>
          <p:nvPr/>
        </p:nvSpPr>
        <p:spPr>
          <a:xfrm>
            <a:off x="4340087" y="3093277"/>
            <a:ext cx="834399" cy="966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DF937-DE70-9149-8827-3A3113C3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30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082D4-B38A-8B46-8093-96C9DB07F90E}"/>
              </a:ext>
            </a:extLst>
          </p:cNvPr>
          <p:cNvSpPr txBox="1"/>
          <p:nvPr/>
        </p:nvSpPr>
        <p:spPr>
          <a:xfrm>
            <a:off x="2107023" y="5739880"/>
            <a:ext cx="797795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lstStyle/>
          <a:p>
            <a:pPr algn="ctr"/>
            <a:r>
              <a:rPr lang="en-US" sz="2800" b="1" i="1" err="1">
                <a:latin typeface="Times New Roman"/>
                <a:cs typeface="Times New Roman"/>
              </a:rPr>
              <a:t>GSpacer</a:t>
            </a:r>
            <a:r>
              <a:rPr lang="en-US" sz="2800" b="1" i="1">
                <a:latin typeface="Times New Roman"/>
                <a:cs typeface="Times New Roman"/>
              </a:rPr>
              <a:t> won 3 of the 4 tracks at CHC-COMP 2020 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1D2C3C-5035-D140-B85C-A263DFA303E1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Results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A76B8E4A-90F6-2944-8EDE-07F0C7618BFD}"/>
              </a:ext>
            </a:extLst>
          </p:cNvPr>
          <p:cNvSpPr/>
          <p:nvPr/>
        </p:nvSpPr>
        <p:spPr>
          <a:xfrm>
            <a:off x="5174486" y="212036"/>
            <a:ext cx="3545444" cy="742121"/>
          </a:xfrm>
          <a:prstGeom prst="wedgeRoundRectCallout">
            <a:avLst>
              <a:gd name="adj1" fmla="val -48622"/>
              <a:gd name="adj2" fmla="val 22182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2926EE0-BF93-2249-92C2-87C09371EAFD}"/>
              </a:ext>
            </a:extLst>
          </p:cNvPr>
          <p:cNvSpPr/>
          <p:nvPr/>
        </p:nvSpPr>
        <p:spPr>
          <a:xfrm>
            <a:off x="5174486" y="212036"/>
            <a:ext cx="3545444" cy="742122"/>
          </a:xfrm>
          <a:prstGeom prst="wedgeRoundRectCallout">
            <a:avLst>
              <a:gd name="adj1" fmla="val 62494"/>
              <a:gd name="adj2" fmla="val 22105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No interpolation!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94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3" grpId="0" animBg="1"/>
      <p:bldP spid="2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6D6D7-8EBB-0C4C-B219-D56104B6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74D27-C18E-2744-8C44-3FB80B5DFF67}"/>
              </a:ext>
            </a:extLst>
          </p:cNvPr>
          <p:cNvSpPr txBox="1"/>
          <p:nvPr/>
        </p:nvSpPr>
        <p:spPr>
          <a:xfrm>
            <a:off x="4230511" y="2244684"/>
            <a:ext cx="6157473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Data-driven, machine learning based invariant inference algorithm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3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56B6B8F7-01F0-4AA3-A007-B64A7C8E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307" y="3427509"/>
            <a:ext cx="6444342" cy="3185569"/>
          </a:xfrm>
          <a:prstGeom prst="rect">
            <a:avLst/>
          </a:prstGeom>
        </p:spPr>
      </p:pic>
      <p:pic>
        <p:nvPicPr>
          <p:cNvPr id="6" name="Picture 10" descr="A picture containing building, clock&#10;&#10;Description automatically generated">
            <a:extLst>
              <a:ext uri="{FF2B5EF4-FFF2-40B4-BE49-F238E27FC236}">
                <a16:creationId xmlns:a16="http://schemas.microsoft.com/office/drawing/2014/main" id="{7B8AA227-32B3-4D84-BABA-EFA4CC187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194" y="1826729"/>
            <a:ext cx="1495778" cy="179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0165A8-2F00-40E5-B8A5-5B16120E0C3C}"/>
              </a:ext>
            </a:extLst>
          </p:cNvPr>
          <p:cNvSpPr txBox="1"/>
          <p:nvPr/>
        </p:nvSpPr>
        <p:spPr>
          <a:xfrm>
            <a:off x="347134" y="4609706"/>
            <a:ext cx="6157473" cy="12311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Evaluation showed promise on </a:t>
            </a:r>
            <a:br>
              <a:rPr lang="en-US" sz="2800">
                <a:latin typeface="Times New Roman"/>
                <a:cs typeface="Times New Roman"/>
              </a:rPr>
            </a:br>
            <a:r>
              <a:rPr lang="en-US" sz="2800">
                <a:latin typeface="Times New Roman"/>
                <a:cs typeface="Times New Roman"/>
              </a:rPr>
              <a:t>a subset of SV-COMP benchmarks</a:t>
            </a:r>
            <a:endParaRPr lang="en-US">
              <a:latin typeface="Calibri" panose="020F0502020204030204"/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4B19FE-B9B2-AB43-A254-642E083B740D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10066421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Linear Arbitrary (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LArb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) from PLDI 18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</p:spTree>
    <p:extLst>
      <p:ext uri="{BB962C8B-B14F-4D97-AF65-F5344CB8AC3E}">
        <p14:creationId xmlns:p14="http://schemas.microsoft.com/office/powerpoint/2010/main" val="1381500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DB55-64F2-EE40-8CED-36E039DD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45AF0-6527-E74A-9FFA-5561D108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31" y="3876041"/>
            <a:ext cx="8596337" cy="2284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B4520E-1125-3C47-82DC-286D5A98171B}"/>
              </a:ext>
            </a:extLst>
          </p:cNvPr>
          <p:cNvSpPr txBox="1"/>
          <p:nvPr/>
        </p:nvSpPr>
        <p:spPr>
          <a:xfrm>
            <a:off x="838200" y="1894729"/>
            <a:ext cx="10301288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Could not compare on CHC-COMP instances as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LArb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solved significantly fewer instances than even Spacer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/>
                <a:cs typeface="Times New Roman"/>
              </a:rPr>
              <a:t>Compared </a:t>
            </a:r>
            <a:r>
              <a:rPr lang="en-US" sz="2800" b="1">
                <a:latin typeface="Times New Roman"/>
                <a:cs typeface="Times New Roman"/>
              </a:rPr>
              <a:t>on benchmarks from </a:t>
            </a:r>
            <a:r>
              <a:rPr lang="en-US" sz="2800" b="1" err="1">
                <a:latin typeface="Times New Roman"/>
                <a:cs typeface="Times New Roman"/>
              </a:rPr>
              <a:t>LArb</a:t>
            </a:r>
            <a:r>
              <a:rPr lang="en-US" sz="2800" b="1">
                <a:latin typeface="Times New Roman"/>
                <a:cs typeface="Times New Roman"/>
              </a:rPr>
              <a:t> paper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5609B-E2D2-184C-917E-863DF0577D23}"/>
              </a:ext>
            </a:extLst>
          </p:cNvPr>
          <p:cNvSpPr txBox="1"/>
          <p:nvPr/>
        </p:nvSpPr>
        <p:spPr>
          <a:xfrm>
            <a:off x="4120137" y="5791523"/>
            <a:ext cx="3951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VB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stands for virtual best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9124C9-6F1E-BA4E-AD11-B0436E6BEE55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We compared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with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LArb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</p:spTree>
    <p:extLst>
      <p:ext uri="{BB962C8B-B14F-4D97-AF65-F5344CB8AC3E}">
        <p14:creationId xmlns:p14="http://schemas.microsoft.com/office/powerpoint/2010/main" val="375284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79AE-4CEC-4747-A573-BFFF8D1C3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09" y="4427670"/>
            <a:ext cx="10574079" cy="2138370"/>
          </a:xfrm>
        </p:spPr>
        <p:txBody>
          <a:bodyPr/>
          <a:lstStyle/>
          <a:p>
            <a:r>
              <a:rPr lang="en-US"/>
              <a:t>Global guidance technique to mitigate limitations of local reasoning</a:t>
            </a:r>
          </a:p>
          <a:p>
            <a:r>
              <a:rPr lang="en-US"/>
              <a:t>Stable under different interpolation strategies</a:t>
            </a:r>
          </a:p>
          <a:p>
            <a:r>
              <a:rPr lang="en-US"/>
              <a:t>Data driven guidance for MC is better than both invariant inference and local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74A46-1224-2F41-BAA3-BFF9AA6D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E6CBE0-D322-3A47-BC94-251F46F36790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Conclusion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F1262-AF65-0749-A57C-D7B543D8E312}"/>
              </a:ext>
            </a:extLst>
          </p:cNvPr>
          <p:cNvGrpSpPr/>
          <p:nvPr/>
        </p:nvGrpSpPr>
        <p:grpSpPr>
          <a:xfrm>
            <a:off x="562338" y="1688114"/>
            <a:ext cx="4309114" cy="2564087"/>
            <a:chOff x="416859" y="521460"/>
            <a:chExt cx="10824882" cy="733255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7D78C0-5D3B-DF4F-A299-0716871F7749}"/>
                </a:ext>
              </a:extLst>
            </p:cNvPr>
            <p:cNvSpPr/>
            <p:nvPr/>
          </p:nvSpPr>
          <p:spPr>
            <a:xfrm>
              <a:off x="416859" y="2460812"/>
              <a:ext cx="2756647" cy="10892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POB Queue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A80C95-6771-5C40-A823-19ECCD3294F1}"/>
                </a:ext>
              </a:extLst>
            </p:cNvPr>
            <p:cNvSpPr/>
            <p:nvPr/>
          </p:nvSpPr>
          <p:spPr>
            <a:xfrm>
              <a:off x="8485094" y="2460811"/>
              <a:ext cx="2756647" cy="10892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Lemma Trace</a:t>
              </a: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8A2A9DA0-CB1F-BE4F-8E9A-80373F5D2C6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rot="5400000">
              <a:off x="7765340" y="2818529"/>
              <a:ext cx="1366585" cy="282957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16143C5-12D5-704B-96FB-FC6494AD07EA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rot="16200000" flipH="1">
              <a:off x="2482715" y="2862491"/>
              <a:ext cx="1366582" cy="2741647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7B7D860-1FC0-0747-9028-8D0B56AF3A62}"/>
                </a:ext>
              </a:extLst>
            </p:cNvPr>
            <p:cNvCxnSpPr>
              <a:cxnSpLocks/>
            </p:cNvCxnSpPr>
            <p:nvPr/>
          </p:nvCxnSpPr>
          <p:spPr>
            <a:xfrm>
              <a:off x="5779994" y="3939987"/>
              <a:ext cx="0" cy="7028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D1EA99-DFBF-454D-B22A-3E67DEFEC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3506" y="3198576"/>
              <a:ext cx="163157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6B39FC2-C775-6D44-AD97-0341468ED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4906" y="2731291"/>
              <a:ext cx="168088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D22C77-5E5F-3D4F-A7D7-D1AD2A6EB19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2731291"/>
              <a:ext cx="16315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0166E14B-60F5-2B46-860D-6DA9F1C108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04044" y="3550022"/>
              <a:ext cx="3801038" cy="2027426"/>
            </a:xfrm>
            <a:prstGeom prst="bentConnector3">
              <a:avLst>
                <a:gd name="adj1" fmla="val 100236"/>
              </a:avLst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4FDF5FE-C78E-324D-9493-0F1C0A3AD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871" y="3550021"/>
              <a:ext cx="3646190" cy="2027427"/>
            </a:xfrm>
            <a:prstGeom prst="bentConnector3">
              <a:avLst>
                <a:gd name="adj1" fmla="val 100157"/>
              </a:avLst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8" name="Picture 6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C8E779F7-8515-3748-8D5C-B80A748C2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7270" y="4503639"/>
              <a:ext cx="2743200" cy="3350373"/>
            </a:xfrm>
            <a:prstGeom prst="rect">
              <a:avLst/>
            </a:prstGeom>
          </p:spPr>
        </p:pic>
        <p:pic>
          <p:nvPicPr>
            <p:cNvPr id="29" name="Picture 2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032E69E-09BD-1F4E-8D2F-E7984194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1704" y="1438093"/>
              <a:ext cx="1826592" cy="2380509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1EA057-0837-0B45-B179-3CC122C272CB}"/>
                </a:ext>
              </a:extLst>
            </p:cNvPr>
            <p:cNvCxnSpPr>
              <a:cxnSpLocks/>
            </p:cNvCxnSpPr>
            <p:nvPr/>
          </p:nvCxnSpPr>
          <p:spPr>
            <a:xfrm>
              <a:off x="6763871" y="3178405"/>
              <a:ext cx="1730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00160B72-AB84-9446-90B4-6A743F926B4C}"/>
                </a:ext>
              </a:extLst>
            </p:cNvPr>
            <p:cNvSpPr txBox="1">
              <a:spLocks/>
            </p:cNvSpPr>
            <p:nvPr/>
          </p:nvSpPr>
          <p:spPr>
            <a:xfrm>
              <a:off x="779721" y="521460"/>
              <a:ext cx="9144000" cy="11116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3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sz="1600">
                  <a:solidFill>
                    <a:schemeClr val="accent1">
                      <a:lumMod val="50000"/>
                    </a:schemeClr>
                  </a:solidFill>
                  <a:latin typeface="Verdana Pro Cond Black"/>
                  <a:cs typeface="Times New Roman"/>
                </a:rPr>
                <a:t>Ground Control to Spacer Tom:</a:t>
              </a:r>
              <a:endParaRPr lang="en-US"/>
            </a:p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Verdana Pro Cond Black"/>
                  <a:cs typeface="Times New Roman"/>
                </a:rPr>
                <a:t>Global Guidance</a:t>
              </a:r>
              <a:endParaRPr lang="en-US">
                <a:solidFill>
                  <a:schemeClr val="accent1">
                    <a:lumMod val="50000"/>
                  </a:schemeClr>
                </a:solidFill>
                <a:latin typeface="Verdana Pro Cond Black"/>
              </a:endParaRP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E13F436E-07EA-EC48-A937-9C85D1284B52}"/>
                </a:ext>
              </a:extLst>
            </p:cNvPr>
            <p:cNvSpPr txBox="1">
              <a:spLocks/>
            </p:cNvSpPr>
            <p:nvPr/>
          </p:nvSpPr>
          <p:spPr>
            <a:xfrm>
              <a:off x="7608319" y="5466910"/>
              <a:ext cx="2877614" cy="11116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sz="1400">
                  <a:solidFill>
                    <a:schemeClr val="accent1">
                      <a:lumMod val="50000"/>
                    </a:schemeClr>
                  </a:solidFill>
                  <a:latin typeface="Verdana Pro Cond Black"/>
                  <a:cs typeface="Times New Roman"/>
                </a:rPr>
                <a:t>Subsume</a:t>
              </a:r>
              <a:endParaRPr 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235BFD67-C3C0-8D4F-8F8E-B745A5BF6293}"/>
                </a:ext>
              </a:extLst>
            </p:cNvPr>
            <p:cNvSpPr txBox="1">
              <a:spLocks/>
            </p:cNvSpPr>
            <p:nvPr/>
          </p:nvSpPr>
          <p:spPr>
            <a:xfrm>
              <a:off x="1055018" y="5529246"/>
              <a:ext cx="3014671" cy="9672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sz="1400">
                  <a:solidFill>
                    <a:schemeClr val="accent1">
                      <a:lumMod val="50000"/>
                    </a:schemeClr>
                  </a:solidFill>
                  <a:latin typeface="Verdana Pro Cond Black"/>
                  <a:cs typeface="Times New Roman"/>
                </a:rPr>
                <a:t>Concretize</a:t>
              </a:r>
              <a:endParaRPr lang="en-US" sz="1400"/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AD4B8838-DEAA-BA41-BE86-AF5DFD693D2D}"/>
                </a:ext>
              </a:extLst>
            </p:cNvPr>
            <p:cNvSpPr txBox="1">
              <a:spLocks/>
            </p:cNvSpPr>
            <p:nvPr/>
          </p:nvSpPr>
          <p:spPr>
            <a:xfrm>
              <a:off x="1055018" y="4713044"/>
              <a:ext cx="3208921" cy="11116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sz="1400">
                  <a:solidFill>
                    <a:schemeClr val="accent1">
                      <a:lumMod val="50000"/>
                    </a:schemeClr>
                  </a:solidFill>
                  <a:latin typeface="Verdana Pro Cond Black"/>
                  <a:cs typeface="Times New Roman"/>
                </a:rPr>
                <a:t>Conjecture</a:t>
              </a:r>
              <a:endParaRPr 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E49824C-3ECE-4647-AE37-B205124F5C95}"/>
              </a:ext>
            </a:extLst>
          </p:cNvPr>
          <p:cNvGrpSpPr/>
          <p:nvPr/>
        </p:nvGrpSpPr>
        <p:grpSpPr>
          <a:xfrm>
            <a:off x="5303309" y="433604"/>
            <a:ext cx="2939543" cy="1972296"/>
            <a:chOff x="124664" y="1777163"/>
            <a:chExt cx="9486412" cy="490159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3C570D6-B4CD-F043-AAF3-7D89AB6602DC}"/>
                </a:ext>
              </a:extLst>
            </p:cNvPr>
            <p:cNvSpPr/>
            <p:nvPr/>
          </p:nvSpPr>
          <p:spPr>
            <a:xfrm>
              <a:off x="134495" y="4225461"/>
              <a:ext cx="2859533" cy="980982"/>
            </a:xfrm>
            <a:prstGeom prst="rect">
              <a:avLst/>
            </a:prstGeom>
            <a:ln w="63500"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689098A-D145-3346-942F-1044662244BC}"/>
                </a:ext>
              </a:extLst>
            </p:cNvPr>
            <p:cNvGrpSpPr/>
            <p:nvPr/>
          </p:nvGrpSpPr>
          <p:grpSpPr>
            <a:xfrm>
              <a:off x="4707774" y="3020274"/>
              <a:ext cx="4903302" cy="2784729"/>
              <a:chOff x="5777950" y="3178749"/>
              <a:chExt cx="4903302" cy="2784729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971C835-A2C8-CE4B-8F06-2B626E46E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7828" y="3178749"/>
                <a:ext cx="0" cy="2784729"/>
              </a:xfrm>
              <a:prstGeom prst="straightConnector1">
                <a:avLst/>
              </a:prstGeom>
              <a:ln w="635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D94C98D-A436-1F48-9D35-969B4870B3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7950" y="3178749"/>
                <a:ext cx="4903302" cy="0"/>
              </a:xfrm>
              <a:prstGeom prst="straightConnector1">
                <a:avLst/>
              </a:prstGeom>
              <a:ln w="635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DD1C59-5E29-A248-8A83-9002920F06A0}"/>
                </a:ext>
              </a:extLst>
            </p:cNvPr>
            <p:cNvSpPr txBox="1"/>
            <p:nvPr/>
          </p:nvSpPr>
          <p:spPr>
            <a:xfrm>
              <a:off x="2133781" y="2139216"/>
              <a:ext cx="90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0">
                  <a:latin typeface="Consolas" panose="020B0609020204030204" pitchFamily="49" charset="0"/>
                  <a:cs typeface="Consolas" panose="020B0609020204030204" pitchFamily="49" charset="0"/>
                </a:rPr>
                <a:t>a – c </a:t>
              </a:r>
              <a:endParaRPr lang="en-CA" b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28A21FE-01CE-2A45-BAB8-D0954F62D015}"/>
                </a:ext>
              </a:extLst>
            </p:cNvPr>
            <p:cNvSpPr/>
            <p:nvPr/>
          </p:nvSpPr>
          <p:spPr>
            <a:xfrm>
              <a:off x="134495" y="1819359"/>
              <a:ext cx="9293284" cy="1190817"/>
            </a:xfrm>
            <a:prstGeom prst="rect">
              <a:avLst/>
            </a:prstGeom>
            <a:ln w="63500"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18B146C-9F6E-5941-9400-E3B55C6A3993}"/>
                </a:ext>
              </a:extLst>
            </p:cNvPr>
            <p:cNvSpPr/>
            <p:nvPr/>
          </p:nvSpPr>
          <p:spPr>
            <a:xfrm>
              <a:off x="134496" y="5178055"/>
              <a:ext cx="1184248" cy="1314820"/>
            </a:xfrm>
            <a:prstGeom prst="rect">
              <a:avLst/>
            </a:prstGeom>
            <a:ln w="63500"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72C5805-DBAA-CB4D-9808-79791D5964CD}"/>
                </a:ext>
              </a:extLst>
            </p:cNvPr>
            <p:cNvSpPr/>
            <p:nvPr/>
          </p:nvSpPr>
          <p:spPr>
            <a:xfrm>
              <a:off x="124664" y="3002903"/>
              <a:ext cx="4583110" cy="1222558"/>
            </a:xfrm>
            <a:prstGeom prst="rect">
              <a:avLst/>
            </a:prstGeom>
            <a:ln w="63500"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D46A7E5-0A2E-5441-A873-1BCFB43CCA6F}"/>
                </a:ext>
              </a:extLst>
            </p:cNvPr>
            <p:cNvGrpSpPr/>
            <p:nvPr/>
          </p:nvGrpSpPr>
          <p:grpSpPr>
            <a:xfrm>
              <a:off x="2981700" y="4212207"/>
              <a:ext cx="5612295" cy="2186609"/>
              <a:chOff x="5068957" y="3776869"/>
              <a:chExt cx="5612295" cy="2186609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284845E7-B574-B343-8B5F-A10BC1935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8957" y="3776869"/>
                <a:ext cx="5612295" cy="0"/>
              </a:xfrm>
              <a:prstGeom prst="straightConnector1">
                <a:avLst/>
              </a:prstGeom>
              <a:ln w="635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D69E473-34EF-DA4B-B799-0297079CF41E}"/>
                  </a:ext>
                </a:extLst>
              </p:cNvPr>
              <p:cNvCxnSpPr/>
              <p:nvPr/>
            </p:nvCxnSpPr>
            <p:spPr>
              <a:xfrm>
                <a:off x="5088835" y="3790123"/>
                <a:ext cx="0" cy="2173355"/>
              </a:xfrm>
              <a:prstGeom prst="straightConnector1">
                <a:avLst/>
              </a:prstGeom>
              <a:ln w="635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5272B8-3385-254A-BFCF-7459AB4601B5}"/>
                </a:ext>
              </a:extLst>
            </p:cNvPr>
            <p:cNvGrpSpPr/>
            <p:nvPr/>
          </p:nvGrpSpPr>
          <p:grpSpPr>
            <a:xfrm>
              <a:off x="1323820" y="5186248"/>
              <a:ext cx="3899388" cy="1492513"/>
              <a:chOff x="6781864" y="2310573"/>
              <a:chExt cx="3899388" cy="1492513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2293B5D-FE0F-8A4B-8090-44D677042C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864" y="2310573"/>
                <a:ext cx="1" cy="1492513"/>
              </a:xfrm>
              <a:prstGeom prst="straightConnector1">
                <a:avLst/>
              </a:prstGeom>
              <a:ln w="635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443BF76-E5E8-604F-BD8F-5A832C9F6E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1864" y="2330768"/>
                <a:ext cx="3899388" cy="0"/>
              </a:xfrm>
              <a:prstGeom prst="straightConnector1">
                <a:avLst/>
              </a:prstGeom>
              <a:ln w="635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3161E99-D6C2-B242-953C-11DB6AE4E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857" y="1837721"/>
              <a:ext cx="6376664" cy="4155773"/>
            </a:xfrm>
            <a:prstGeom prst="straightConnector1">
              <a:avLst/>
            </a:prstGeom>
            <a:ln w="635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32ED6A5-5804-6349-AD2E-FBE708D71209}"/>
                </a:ext>
              </a:extLst>
            </p:cNvPr>
            <p:cNvSpPr/>
            <p:nvPr/>
          </p:nvSpPr>
          <p:spPr>
            <a:xfrm>
              <a:off x="152858" y="1777163"/>
              <a:ext cx="6400799" cy="4140201"/>
            </a:xfrm>
            <a:custGeom>
              <a:avLst/>
              <a:gdLst>
                <a:gd name="connsiteX0" fmla="*/ 0 w 6400800"/>
                <a:gd name="connsiteY0" fmla="*/ 4140200 h 4140200"/>
                <a:gd name="connsiteX1" fmla="*/ 0 w 6400800"/>
                <a:gd name="connsiteY1" fmla="*/ 0 h 4140200"/>
                <a:gd name="connsiteX2" fmla="*/ 6400800 w 6400800"/>
                <a:gd name="connsiteY2" fmla="*/ 8467 h 4140200"/>
                <a:gd name="connsiteX3" fmla="*/ 0 w 6400800"/>
                <a:gd name="connsiteY3" fmla="*/ 4140200 h 414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0" h="4140200">
                  <a:moveTo>
                    <a:pt x="0" y="4140200"/>
                  </a:moveTo>
                  <a:lnTo>
                    <a:pt x="0" y="0"/>
                  </a:lnTo>
                  <a:lnTo>
                    <a:pt x="6400800" y="8467"/>
                  </a:lnTo>
                  <a:lnTo>
                    <a:pt x="0" y="41402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solidFill>
                <a:schemeClr val="accent1">
                  <a:shade val="50000"/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6B82BB5-8EF7-314C-8D7B-3B08EB3A38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4594" y="4195275"/>
              <a:ext cx="7629937" cy="1325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AB0DF1E-6FCA-E04E-AD85-000EAF5A425A}"/>
                </a:ext>
              </a:extLst>
            </p:cNvPr>
            <p:cNvCxnSpPr>
              <a:cxnSpLocks/>
            </p:cNvCxnSpPr>
            <p:nvPr/>
          </p:nvCxnSpPr>
          <p:spPr>
            <a:xfrm>
              <a:off x="2996500" y="2146518"/>
              <a:ext cx="0" cy="453224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C38717-CADB-3E44-8532-084FAF6A2291}"/>
                </a:ext>
              </a:extLst>
            </p:cNvPr>
            <p:cNvGrpSpPr/>
            <p:nvPr/>
          </p:nvGrpSpPr>
          <p:grpSpPr>
            <a:xfrm>
              <a:off x="2978651" y="4208287"/>
              <a:ext cx="5612295" cy="2186609"/>
              <a:chOff x="5068957" y="3776869"/>
              <a:chExt cx="5612295" cy="2186609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E2C540A-DA21-E144-9449-B8376CADDD6E}"/>
                  </a:ext>
                </a:extLst>
              </p:cNvPr>
              <p:cNvCxnSpPr/>
              <p:nvPr/>
            </p:nvCxnSpPr>
            <p:spPr>
              <a:xfrm>
                <a:off x="5088835" y="3790123"/>
                <a:ext cx="0" cy="2173355"/>
              </a:xfrm>
              <a:prstGeom prst="straightConnector1">
                <a:avLst/>
              </a:prstGeom>
              <a:ln w="635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C477D6B-4CE3-BF42-BE02-5D73C0819B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8957" y="3776869"/>
                <a:ext cx="5612295" cy="0"/>
              </a:xfrm>
              <a:prstGeom prst="straightConnector1">
                <a:avLst/>
              </a:prstGeom>
              <a:ln w="635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265374A-6EFE-954F-B5CD-9A19D4A02768}"/>
              </a:ext>
            </a:extLst>
          </p:cNvPr>
          <p:cNvGrpSpPr/>
          <p:nvPr/>
        </p:nvGrpSpPr>
        <p:grpSpPr>
          <a:xfrm>
            <a:off x="6174909" y="2565299"/>
            <a:ext cx="2206802" cy="1784354"/>
            <a:chOff x="3516286" y="1775337"/>
            <a:chExt cx="3159577" cy="265690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77A079-C18D-514B-8584-53CD8B120710}"/>
                </a:ext>
              </a:extLst>
            </p:cNvPr>
            <p:cNvSpPr/>
            <p:nvPr/>
          </p:nvSpPr>
          <p:spPr>
            <a:xfrm>
              <a:off x="3516286" y="1775337"/>
              <a:ext cx="3159577" cy="2656901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solidFill>
                <a:schemeClr val="accent1">
                  <a:alpha val="26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D10AE3-1202-3443-8CA1-52CEE935F88F}"/>
                </a:ext>
              </a:extLst>
            </p:cNvPr>
            <p:cNvSpPr/>
            <p:nvPr/>
          </p:nvSpPr>
          <p:spPr>
            <a:xfrm>
              <a:off x="4386947" y="2420666"/>
              <a:ext cx="709458" cy="64101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BBCC76C-C600-C34F-A4E3-60CABFD6C7C1}"/>
                </a:ext>
              </a:extLst>
            </p:cNvPr>
            <p:cNvSpPr/>
            <p:nvPr/>
          </p:nvSpPr>
          <p:spPr>
            <a:xfrm>
              <a:off x="5100802" y="2420666"/>
              <a:ext cx="709458" cy="64101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CB09080-CC54-4245-9E1C-90612F3ECC5A}"/>
                </a:ext>
              </a:extLst>
            </p:cNvPr>
            <p:cNvSpPr/>
            <p:nvPr/>
          </p:nvSpPr>
          <p:spPr>
            <a:xfrm>
              <a:off x="4010722" y="2115015"/>
              <a:ext cx="2167054" cy="19700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AD9B36-68A6-824B-BEEB-F54B1A450B64}"/>
                </a:ext>
              </a:extLst>
            </p:cNvPr>
            <p:cNvSpPr/>
            <p:nvPr/>
          </p:nvSpPr>
          <p:spPr>
            <a:xfrm>
              <a:off x="4038972" y="2147275"/>
              <a:ext cx="2110153" cy="1905877"/>
            </a:xfrm>
            <a:prstGeom prst="ellipse">
              <a:avLst/>
            </a:prstGeom>
            <a:solidFill>
              <a:schemeClr val="accent4"/>
            </a:solidFill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85FD37F-BA26-9D4D-916B-3D95DE87FD47}"/>
              </a:ext>
            </a:extLst>
          </p:cNvPr>
          <p:cNvGrpSpPr/>
          <p:nvPr/>
        </p:nvGrpSpPr>
        <p:grpSpPr>
          <a:xfrm>
            <a:off x="8615443" y="1419920"/>
            <a:ext cx="2526649" cy="1683868"/>
            <a:chOff x="528072" y="1574089"/>
            <a:chExt cx="8433074" cy="313544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5AF3FEF-3B6B-8941-ACA6-3AC94B751152}"/>
                </a:ext>
              </a:extLst>
            </p:cNvPr>
            <p:cNvSpPr/>
            <p:nvPr/>
          </p:nvSpPr>
          <p:spPr>
            <a:xfrm>
              <a:off x="5473640" y="2817541"/>
              <a:ext cx="2685336" cy="161235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020074A-5FCF-A64E-B436-68A21A267963}"/>
                </a:ext>
              </a:extLst>
            </p:cNvPr>
            <p:cNvCxnSpPr>
              <a:cxnSpLocks/>
            </p:cNvCxnSpPr>
            <p:nvPr/>
          </p:nvCxnSpPr>
          <p:spPr>
            <a:xfrm>
              <a:off x="5446930" y="2768723"/>
              <a:ext cx="0" cy="1827190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FB30FD3-CA48-CB41-B220-2A54A74ED3F6}"/>
                </a:ext>
              </a:extLst>
            </p:cNvPr>
            <p:cNvCxnSpPr>
              <a:cxnSpLocks/>
            </p:cNvCxnSpPr>
            <p:nvPr/>
          </p:nvCxnSpPr>
          <p:spPr>
            <a:xfrm>
              <a:off x="5420221" y="2794742"/>
              <a:ext cx="2920891" cy="0"/>
            </a:xfrm>
            <a:prstGeom prst="straightConnector1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EB2CEAE-E078-8742-B10B-2D6ECD1E7716}"/>
                </a:ext>
              </a:extLst>
            </p:cNvPr>
            <p:cNvCxnSpPr>
              <a:cxnSpLocks/>
            </p:cNvCxnSpPr>
            <p:nvPr/>
          </p:nvCxnSpPr>
          <p:spPr>
            <a:xfrm>
              <a:off x="3189249" y="1574089"/>
              <a:ext cx="1" cy="3135443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F53BD03-85AF-014F-9B60-869D6FA1B9F9}"/>
                </a:ext>
              </a:extLst>
            </p:cNvPr>
            <p:cNvSpPr/>
            <p:nvPr/>
          </p:nvSpPr>
          <p:spPr>
            <a:xfrm>
              <a:off x="528074" y="1680117"/>
              <a:ext cx="2661175" cy="2915795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C296469-6899-FF47-A649-3E743D12BEEB}"/>
                </a:ext>
              </a:extLst>
            </p:cNvPr>
            <p:cNvCxnSpPr>
              <a:cxnSpLocks/>
            </p:cNvCxnSpPr>
            <p:nvPr/>
          </p:nvCxnSpPr>
          <p:spPr>
            <a:xfrm>
              <a:off x="3440896" y="1574089"/>
              <a:ext cx="1" cy="3135443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04FA01B-5B35-134D-9707-9457F07347A7}"/>
                </a:ext>
              </a:extLst>
            </p:cNvPr>
            <p:cNvSpPr/>
            <p:nvPr/>
          </p:nvSpPr>
          <p:spPr>
            <a:xfrm>
              <a:off x="528073" y="1680117"/>
              <a:ext cx="2912823" cy="2915795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34EDC7C-B034-AE4E-8244-195964307203}"/>
                </a:ext>
              </a:extLst>
            </p:cNvPr>
            <p:cNvCxnSpPr>
              <a:cxnSpLocks/>
            </p:cNvCxnSpPr>
            <p:nvPr/>
          </p:nvCxnSpPr>
          <p:spPr>
            <a:xfrm>
              <a:off x="3649052" y="1574089"/>
              <a:ext cx="1" cy="3135443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71651C5-F9AE-F944-9828-AE7904A38FB7}"/>
                </a:ext>
              </a:extLst>
            </p:cNvPr>
            <p:cNvSpPr/>
            <p:nvPr/>
          </p:nvSpPr>
          <p:spPr>
            <a:xfrm>
              <a:off x="528073" y="1680117"/>
              <a:ext cx="3120979" cy="2915795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5B835C0-85E5-F546-876B-105CBC08BCC5}"/>
                </a:ext>
              </a:extLst>
            </p:cNvPr>
            <p:cNvCxnSpPr>
              <a:cxnSpLocks/>
            </p:cNvCxnSpPr>
            <p:nvPr/>
          </p:nvCxnSpPr>
          <p:spPr>
            <a:xfrm>
              <a:off x="528072" y="2794742"/>
              <a:ext cx="7813040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1048813-EF81-7C44-93A3-EA165C58A970}"/>
                </a:ext>
              </a:extLst>
            </p:cNvPr>
            <p:cNvSpPr/>
            <p:nvPr/>
          </p:nvSpPr>
          <p:spPr>
            <a:xfrm>
              <a:off x="528072" y="1687551"/>
              <a:ext cx="7630905" cy="1088606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99DD7B0-0EBA-B440-986B-84D9A86C2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3893" y="1574089"/>
              <a:ext cx="37710" cy="313544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74022DF5-9C56-A04E-879C-36AC89193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1209" y="2786505"/>
              <a:ext cx="7629937" cy="1325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669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2C08E-2A00-844F-89A9-005D0E06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B142EF-9B95-F143-9FC0-9D3C4134B0CF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Future Work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524384-DB7F-4540-B949-076A9A35D1C4}"/>
              </a:ext>
            </a:extLst>
          </p:cNvPr>
          <p:cNvSpPr txBox="1">
            <a:spLocks/>
          </p:cNvSpPr>
          <p:nvPr/>
        </p:nvSpPr>
        <p:spPr>
          <a:xfrm>
            <a:off x="372556" y="1962900"/>
            <a:ext cx="8865938" cy="345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 to theories where there is no interpolation </a:t>
            </a:r>
          </a:p>
          <a:p>
            <a:pPr lvl="1"/>
            <a:r>
              <a:rPr lang="en-US"/>
              <a:t>BV, Arrays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Add more rules</a:t>
            </a:r>
          </a:p>
          <a:p>
            <a:pPr lvl="1"/>
            <a:r>
              <a:rPr lang="en-US"/>
              <a:t>Symmetry breaking in distributed protocol verification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E4931AF-6F4C-4282-B65D-13134662B5D7}"/>
              </a:ext>
            </a:extLst>
          </p:cNvPr>
          <p:cNvSpPr txBox="1">
            <a:spLocks/>
          </p:cNvSpPr>
          <p:nvPr/>
        </p:nvSpPr>
        <p:spPr>
          <a:xfrm>
            <a:off x="14718023" y="6330162"/>
            <a:ext cx="1052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771AD8-F1AA-3546-B0E5-B22BCEAB6D9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3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6E31F-9EC2-2E46-9B36-B274B13D8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6817" y="3153093"/>
            <a:ext cx="5098366" cy="551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>
                <a:hlinkClick r:id="rId2"/>
              </a:rPr>
              <a:t>https://hgvk94.github.io/gspacer/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D150D-663D-D74E-A6B9-AD946C7A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FB11F2C-AFE8-6545-BB18-D7CDEA531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65" y="4056320"/>
            <a:ext cx="1440070" cy="19442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5174D-BC28-434C-A84C-CA3948FCCBD5}"/>
              </a:ext>
            </a:extLst>
          </p:cNvPr>
          <p:cNvSpPr/>
          <p:nvPr/>
        </p:nvSpPr>
        <p:spPr>
          <a:xfrm>
            <a:off x="4317307" y="1907902"/>
            <a:ext cx="3557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47027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3016-6E2B-474B-ABCE-30E175ED2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935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Not aware of the structure of the inductive proof so far</a:t>
            </a:r>
          </a:p>
          <a:p>
            <a:pPr marL="0" indent="0">
              <a:buNone/>
            </a:pPr>
            <a:endParaRPr lang="en-US"/>
          </a:p>
          <a:p>
            <a:r>
              <a:rPr lang="en-US">
                <a:latin typeface="Times New Roman"/>
                <a:cs typeface="Times New Roman"/>
              </a:rPr>
              <a:t>Interpolant is very much dependent </a:t>
            </a: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on heuristics in the underlying SMT engine</a:t>
            </a:r>
            <a:endParaRPr lang="en-US"/>
          </a:p>
          <a:p>
            <a:pPr lvl="1">
              <a:buClr>
                <a:schemeClr val="tx1"/>
              </a:buClr>
            </a:pPr>
            <a:r>
              <a:rPr lang="en-US">
                <a:solidFill>
                  <a:schemeClr val="accent1"/>
                </a:solidFill>
                <a:latin typeface="Consolas"/>
                <a:cs typeface="Consolas" panose="020B0609020204030204" pitchFamily="49" charset="0"/>
              </a:rPr>
              <a:t>a + b &lt; 4</a:t>
            </a:r>
            <a:r>
              <a:rPr lang="en-US">
                <a:latin typeface="Times New Roman"/>
                <a:cs typeface="Times New Roman"/>
              </a:rPr>
              <a:t>  is just as likely as </a:t>
            </a:r>
            <a:r>
              <a:rPr lang="en-US">
                <a:solidFill>
                  <a:schemeClr val="accent1"/>
                </a:solidFill>
                <a:latin typeface="Consolas"/>
                <a:cs typeface="Consolas" panose="020B0609020204030204" pitchFamily="49" charset="0"/>
              </a:rPr>
              <a:t>a = b</a:t>
            </a:r>
          </a:p>
          <a:p>
            <a:endParaRPr lang="en-US"/>
          </a:p>
          <a:p>
            <a:r>
              <a:rPr lang="en-US">
                <a:latin typeface="Times New Roman"/>
                <a:cs typeface="Times New Roman"/>
              </a:rPr>
              <a:t>Much more crucial in infinite-state systems than in finite-state systems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There are usually infinite generalizations to choose from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CD7B8-83D0-F540-9A0E-A6E500E6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20D4B7-6286-483B-9637-3A7BB06E5A0B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Ground Control to Spacer Tom:</a:t>
            </a: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We've got a PROBLEM!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pic>
        <p:nvPicPr>
          <p:cNvPr id="7" name="Picture 7" descr="A picture containing water, star, sitting, table&#10;&#10;Description automatically generated">
            <a:extLst>
              <a:ext uri="{FF2B5EF4-FFF2-40B4-BE49-F238E27FC236}">
                <a16:creationId xmlns:a16="http://schemas.microsoft.com/office/drawing/2014/main" id="{73505A24-DF52-45DF-8CAA-A0ECEFA7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9189851" y="1739302"/>
            <a:ext cx="2334206" cy="36656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DE26D29-5D95-4BBE-9EFB-181E6DFE8914}"/>
              </a:ext>
            </a:extLst>
          </p:cNvPr>
          <p:cNvGrpSpPr/>
          <p:nvPr/>
        </p:nvGrpSpPr>
        <p:grpSpPr>
          <a:xfrm>
            <a:off x="8743305" y="3427821"/>
            <a:ext cx="617329" cy="937896"/>
            <a:chOff x="8918587" y="931227"/>
            <a:chExt cx="2743200" cy="4157069"/>
          </a:xfrm>
        </p:grpSpPr>
        <p:pic>
          <p:nvPicPr>
            <p:cNvPr id="8" name="Picture 5" descr="A picture containing sitting, cake, standing, table&#10;&#10;Description automatically generated">
              <a:extLst>
                <a:ext uri="{FF2B5EF4-FFF2-40B4-BE49-F238E27FC236}">
                  <a16:creationId xmlns:a16="http://schemas.microsoft.com/office/drawing/2014/main" id="{ED0823DA-1AC3-4ED0-9BAE-C12798E5B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8587" y="2307760"/>
              <a:ext cx="2743200" cy="2780536"/>
            </a:xfrm>
            <a:prstGeom prst="rect">
              <a:avLst/>
            </a:prstGeom>
          </p:spPr>
        </p:pic>
        <p:pic>
          <p:nvPicPr>
            <p:cNvPr id="12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13DD4E4-B634-4F36-A8DD-7B985863B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5841" y="931227"/>
              <a:ext cx="1233557" cy="2104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21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A0731-9304-C44A-842B-401B426F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FF4BE6-55EB-4941-94AD-72337EEAC6C6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Spacer Tom can be MISSGUIDED!</a:t>
            </a: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As illustrated by 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13BB14-6180-B448-8077-98ABF7E043F0}"/>
              </a:ext>
            </a:extLst>
          </p:cNvPr>
          <p:cNvSpPr/>
          <p:nvPr/>
        </p:nvSpPr>
        <p:spPr>
          <a:xfrm>
            <a:off x="779721" y="2120562"/>
            <a:ext cx="38588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Myopic generalization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DDC23-D71F-0442-AE66-76C067DD69D2}"/>
              </a:ext>
            </a:extLst>
          </p:cNvPr>
          <p:cNvSpPr/>
          <p:nvPr/>
        </p:nvSpPr>
        <p:spPr>
          <a:xfrm>
            <a:off x="779721" y="3761304"/>
            <a:ext cx="417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Excessive generalization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42B2C-87CD-CB40-8E60-49EF7A048C1D}"/>
              </a:ext>
            </a:extLst>
          </p:cNvPr>
          <p:cNvSpPr/>
          <p:nvPr/>
        </p:nvSpPr>
        <p:spPr>
          <a:xfrm>
            <a:off x="779721" y="5403897"/>
            <a:ext cx="3666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Getting stuck in a rut</a:t>
            </a:r>
            <a:endParaRPr lang="en-US" sz="32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3450E216-9CCC-49CF-B937-0E777CFD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47" y="1162885"/>
            <a:ext cx="6927100" cy="1706852"/>
          </a:xfrm>
          <a:prstGeom prst="rect">
            <a:avLst/>
          </a:prstGeom>
        </p:spPr>
      </p:pic>
      <p:pic>
        <p:nvPicPr>
          <p:cNvPr id="9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263EA46-1C98-4192-8FD8-49F31D95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14" y="5103880"/>
            <a:ext cx="6987822" cy="1645224"/>
          </a:xfrm>
          <a:prstGeom prst="rect">
            <a:avLst/>
          </a:prstGeom>
        </p:spPr>
      </p:pic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07F5EE-BD61-49B7-873A-794C490A9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956" y="3263796"/>
            <a:ext cx="6431617" cy="16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6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25E89-8EEF-9949-9B90-01269A240337}"/>
                  </a:ext>
                </a:extLst>
              </p:cNvPr>
              <p:cNvSpPr txBox="1"/>
              <p:nvPr/>
            </p:nvSpPr>
            <p:spPr>
              <a:xfrm>
                <a:off x="3353013" y="1511316"/>
                <a:ext cx="5485974" cy="4770537"/>
              </a:xfrm>
              <a:prstGeom prst="rect">
                <a:avLst/>
              </a:prstGeom>
              <a:ln w="53975"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CA" sz="3200" kern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</a:t>
                </a: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 0;</a:t>
                </a:r>
              </a:p>
              <a:p>
                <a:pPr>
                  <a:defRPr/>
                </a:pP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CA" sz="3200" kern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d</a:t>
                </a: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0;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CA" sz="3200" kern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(</a:t>
                </a:r>
                <a:r>
                  <a:rPr lang="en-CA" sz="3200" kern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nd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()) {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CA" sz="3200" kern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inv</a:t>
                </a:r>
                <a:r>
                  <a:rPr lang="en-CA" sz="3200" kern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(</a:t>
                </a: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- </a:t>
                </a:r>
                <a:r>
                  <a:rPr lang="en-CA" sz="3200" kern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= </a:t>
                </a: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– </a:t>
                </a:r>
                <a:r>
                  <a:rPr lang="en-CA" sz="3200" kern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CA" sz="3200" kern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if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(</a:t>
                </a:r>
                <a:r>
                  <a:rPr lang="en-CA" sz="3200" kern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nd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()) {</a:t>
                </a: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++; </a:t>
                </a: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++;} </a:t>
                </a:r>
              </a:p>
              <a:p>
                <a:pPr lvl="0">
                  <a:defRPr/>
                </a:pP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CA" sz="3200" kern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else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{</a:t>
                </a:r>
                <a:r>
                  <a:rPr lang="en-CA" sz="3200" kern="0" err="1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</a:t>
                </a:r>
                <a:r>
                  <a:rPr lang="en-CA" sz="3200" kern="0" err="1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++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CA" sz="3200" kern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++;}</a:t>
                </a:r>
              </a:p>
              <a:p>
                <a:pPr lvl="0">
                  <a:defRPr/>
                </a:pPr>
                <a:r>
                  <a:rPr lang="en-CA" sz="3200" kern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b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CA" sz="3200" kern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assert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(</a:t>
                </a: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&lt; </a:t>
                </a:r>
                <a:r>
                  <a:rPr lang="en-CA" sz="3200" kern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32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CA" sz="3200" kern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&lt; </a:t>
                </a:r>
                <a:r>
                  <a:rPr lang="en-CA" sz="3200" kern="0">
                    <a:solidFill>
                      <a:schemeClr val="accent4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</a:t>
                </a:r>
                <a:r>
                  <a:rPr lang="en-CA" sz="3200" ker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);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25E89-8EEF-9949-9B90-01269A240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013" y="1511316"/>
                <a:ext cx="5485974" cy="4770537"/>
              </a:xfrm>
              <a:prstGeom prst="rect">
                <a:avLst/>
              </a:prstGeom>
              <a:blipFill>
                <a:blip r:embed="rId3"/>
                <a:stretch>
                  <a:fillRect l="-2310" t="-1138" r="-1870" b="-2655"/>
                </a:stretch>
              </a:blipFill>
              <a:ln w="53975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2AE77FC-C8AB-5845-90C9-C931BF7BC592}"/>
              </a:ext>
            </a:extLst>
          </p:cNvPr>
          <p:cNvSpPr/>
          <p:nvPr/>
        </p:nvSpPr>
        <p:spPr>
          <a:xfrm>
            <a:off x="3353013" y="6457434"/>
            <a:ext cx="4647426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err="1">
                <a:solidFill>
                  <a:schemeClr val="tx2"/>
                </a:solidFill>
                <a:latin typeface="Consolas"/>
                <a:cs typeface="Consolas" panose="020B0609020204030204" pitchFamily="49" charset="0"/>
              </a:rPr>
              <a:t>nd</a:t>
            </a:r>
            <a:r>
              <a:rPr lang="en-US">
                <a:solidFill>
                  <a:schemeClr val="tx2"/>
                </a:solidFill>
                <a:latin typeface="Consolas"/>
                <a:cs typeface="Consolas" panose="020B0609020204030204" pitchFamily="49" charset="0"/>
              </a:rPr>
              <a:t>()</a:t>
            </a:r>
            <a:r>
              <a:rPr lang="en-US">
                <a:latin typeface="Times New Roman"/>
                <a:cs typeface="Times New Roman"/>
              </a:rPr>
              <a:t> returns a non-deterministic Boolean value.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31F77-FCF5-6346-8195-BE5135E1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09BBED-4974-41C8-843F-D346C9C87BFB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Spacer Tom can be MISSGUIDED!</a:t>
            </a: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Myopic Generalization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pic>
        <p:nvPicPr>
          <p:cNvPr id="2" name="Picture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795AB4A-0BDB-4483-BB37-99086ADAF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694" y="2973164"/>
            <a:ext cx="1440070" cy="19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6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0D5D0D-5A12-B44D-827A-2AFD5DC7215F}"/>
              </a:ext>
            </a:extLst>
          </p:cNvPr>
          <p:cNvSpPr/>
          <p:nvPr/>
        </p:nvSpPr>
        <p:spPr>
          <a:xfrm>
            <a:off x="416859" y="2460812"/>
            <a:ext cx="2756647" cy="108921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POB Queue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3941A4-1B46-4B41-A453-60946C9B3893}"/>
              </a:ext>
            </a:extLst>
          </p:cNvPr>
          <p:cNvSpPr/>
          <p:nvPr/>
        </p:nvSpPr>
        <p:spPr>
          <a:xfrm>
            <a:off x="8485094" y="2460811"/>
            <a:ext cx="2756647" cy="108921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Lemma Trace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617E83F-24B9-F64F-A972-B19D46AB71A4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7765340" y="2818529"/>
            <a:ext cx="1366585" cy="2829572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C8A76F2-F9A9-A14A-A3C8-D18D049A1E3E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482715" y="2862491"/>
            <a:ext cx="1366582" cy="2741647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4C027E-7CA9-9C47-B3E3-267F410D7EB4}"/>
              </a:ext>
            </a:extLst>
          </p:cNvPr>
          <p:cNvCxnSpPr>
            <a:cxnSpLocks/>
          </p:cNvCxnSpPr>
          <p:nvPr/>
        </p:nvCxnSpPr>
        <p:spPr>
          <a:xfrm>
            <a:off x="5779994" y="3939987"/>
            <a:ext cx="0" cy="7028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66D0D9-B40E-EA48-BE5B-3ED8521FCC82}"/>
              </a:ext>
            </a:extLst>
          </p:cNvPr>
          <p:cNvCxnSpPr>
            <a:cxnSpLocks/>
          </p:cNvCxnSpPr>
          <p:nvPr/>
        </p:nvCxnSpPr>
        <p:spPr>
          <a:xfrm flipH="1">
            <a:off x="3173506" y="3198576"/>
            <a:ext cx="1631576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B8FEF4-6BEB-DC4D-9792-D1C99F595805}"/>
              </a:ext>
            </a:extLst>
          </p:cNvPr>
          <p:cNvCxnSpPr>
            <a:cxnSpLocks/>
          </p:cNvCxnSpPr>
          <p:nvPr/>
        </p:nvCxnSpPr>
        <p:spPr>
          <a:xfrm flipH="1">
            <a:off x="6754906" y="2731291"/>
            <a:ext cx="168088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3CB15C-973D-3245-AF1F-35A7A1876FC0}"/>
              </a:ext>
            </a:extLst>
          </p:cNvPr>
          <p:cNvCxnSpPr>
            <a:cxnSpLocks/>
          </p:cNvCxnSpPr>
          <p:nvPr/>
        </p:nvCxnSpPr>
        <p:spPr>
          <a:xfrm>
            <a:off x="3200400" y="2731291"/>
            <a:ext cx="163157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DC91FF3-D0EB-1740-BD62-E6C98BADE401}"/>
              </a:ext>
            </a:extLst>
          </p:cNvPr>
          <p:cNvCxnSpPr>
            <a:cxnSpLocks/>
          </p:cNvCxnSpPr>
          <p:nvPr/>
        </p:nvCxnSpPr>
        <p:spPr>
          <a:xfrm rot="10800000">
            <a:off x="1004044" y="3550022"/>
            <a:ext cx="3801038" cy="2027426"/>
          </a:xfrm>
          <a:prstGeom prst="bentConnector3">
            <a:avLst>
              <a:gd name="adj1" fmla="val 10023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91D1DDF9-572B-6842-B41B-907E930B4A21}"/>
              </a:ext>
            </a:extLst>
          </p:cNvPr>
          <p:cNvCxnSpPr>
            <a:cxnSpLocks/>
          </p:cNvCxnSpPr>
          <p:nvPr/>
        </p:nvCxnSpPr>
        <p:spPr>
          <a:xfrm flipV="1">
            <a:off x="6763871" y="3550021"/>
            <a:ext cx="3646190" cy="2027427"/>
          </a:xfrm>
          <a:prstGeom prst="bentConnector3">
            <a:avLst>
              <a:gd name="adj1" fmla="val 10015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D3BE90-E32B-5C44-B794-49495151F74A}"/>
                  </a:ext>
                </a:extLst>
              </p:cNvPr>
              <p:cNvSpPr txBox="1"/>
              <p:nvPr/>
            </p:nvSpPr>
            <p:spPr>
              <a:xfrm>
                <a:off x="7277383" y="2160522"/>
                <a:ext cx="63592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dirty="0"/>
                        <m:t>𝓞</m:t>
                      </m:r>
                      <m:r>
                        <a:rPr lang="en-CA" sz="3200" i="1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baseline="-250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D3BE90-E32B-5C44-B794-49495151F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83" y="2160522"/>
                <a:ext cx="635927" cy="481094"/>
              </a:xfrm>
              <a:prstGeom prst="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0F7641-949A-2147-A7F7-F3A7578E2DA2}"/>
                  </a:ext>
                </a:extLst>
              </p:cNvPr>
              <p:cNvSpPr txBox="1"/>
              <p:nvPr/>
            </p:nvSpPr>
            <p:spPr>
              <a:xfrm>
                <a:off x="3226419" y="2112106"/>
                <a:ext cx="16564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⟨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+1⟩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0F7641-949A-2147-A7F7-F3A7578E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19" y="2112106"/>
                <a:ext cx="165641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20C2DAF-FF70-5F4E-8F19-58A7C647BCF8}"/>
                  </a:ext>
                </a:extLst>
              </p:cNvPr>
              <p:cNvSpPr/>
              <p:nvPr/>
            </p:nvSpPr>
            <p:spPr>
              <a:xfrm>
                <a:off x="5904347" y="3999044"/>
                <a:ext cx="4908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20C2DAF-FF70-5F4E-8F19-58A7C647B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347" y="3999044"/>
                <a:ext cx="49083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CEB0B9-21B1-E04D-B8FC-465688B56666}"/>
                  </a:ext>
                </a:extLst>
              </p:cNvPr>
              <p:cNvSpPr txBox="1"/>
              <p:nvPr/>
            </p:nvSpPr>
            <p:spPr>
              <a:xfrm>
                <a:off x="3464100" y="3244010"/>
                <a:ext cx="10727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CEB0B9-21B1-E04D-B8FC-465688B5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100" y="3244010"/>
                <a:ext cx="107273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5713FC-3F20-3148-A44B-6ECF76B2EC36}"/>
                  </a:ext>
                </a:extLst>
              </p:cNvPr>
              <p:cNvSpPr txBox="1"/>
              <p:nvPr/>
            </p:nvSpPr>
            <p:spPr>
              <a:xfrm>
                <a:off x="2311401" y="5627588"/>
                <a:ext cx="9374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D5713FC-3F20-3148-A44B-6ECF76B2E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01" y="5627588"/>
                <a:ext cx="93743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C3594AC-8CB8-7C48-82D7-702E0B461934}"/>
                  </a:ext>
                </a:extLst>
              </p:cNvPr>
              <p:cNvSpPr txBox="1"/>
              <p:nvPr/>
            </p:nvSpPr>
            <p:spPr>
              <a:xfrm>
                <a:off x="3078810" y="4344405"/>
                <a:ext cx="9803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C3594AC-8CB8-7C48-82D7-702E0B461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810" y="4344405"/>
                <a:ext cx="980332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930A71E-782D-FD41-98DC-77160AC59A08}"/>
                  </a:ext>
                </a:extLst>
              </p:cNvPr>
              <p:cNvSpPr txBox="1"/>
              <p:nvPr/>
            </p:nvSpPr>
            <p:spPr>
              <a:xfrm>
                <a:off x="6754906" y="4378530"/>
                <a:ext cx="2668468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3200" b="0" i="0" dirty="0" smtClean="0"/>
                        <m:t>ℒ</m:t>
                      </m:r>
                      <m:r>
                        <a:rPr lang="en-CA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m:rPr>
                          <m:nor/>
                        </m:rPr>
                        <a:rPr lang="en-US" sz="3200" dirty="0"/>
                        <m:t>𝓞</m:t>
                      </m:r>
                      <m:r>
                        <m:rPr>
                          <m:nor/>
                        </m:rPr>
                        <a:rPr lang="en-CA" sz="3200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3200" baseline="-250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930A71E-782D-FD41-98DC-77160AC5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906" y="4378530"/>
                <a:ext cx="2668468" cy="481094"/>
              </a:xfrm>
              <a:prstGeom prst="rect">
                <a:avLst/>
              </a:prstGeom>
              <a:blipFill>
                <a:blip r:embed="rId9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73BE0A-6917-7143-B272-779039AFF67B}"/>
                  </a:ext>
                </a:extLst>
              </p:cNvPr>
              <p:cNvSpPr/>
              <p:nvPr/>
            </p:nvSpPr>
            <p:spPr>
              <a:xfrm>
                <a:off x="7770564" y="5590412"/>
                <a:ext cx="5722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73BE0A-6917-7143-B272-779039AFF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564" y="5590412"/>
                <a:ext cx="5722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3524B-F368-9F4D-80B8-E242FDCA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dirty="0" smtClean="0"/>
              <a:t>7</a:t>
            </a:fld>
            <a:endParaRPr lang="en-US"/>
          </a:p>
        </p:txBody>
      </p:sp>
      <p:pic>
        <p:nvPicPr>
          <p:cNvPr id="4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E084A6C6-4B49-40DD-AB8D-7B42B71E9E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7270" y="4503639"/>
            <a:ext cx="2743200" cy="335037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76AD3F-A766-4DFC-87A0-077572AFF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1704" y="1438093"/>
            <a:ext cx="1826592" cy="238050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7E4B0D-C04C-2743-912D-D54A8A3889B6}"/>
              </a:ext>
            </a:extLst>
          </p:cNvPr>
          <p:cNvCxnSpPr>
            <a:cxnSpLocks/>
          </p:cNvCxnSpPr>
          <p:nvPr/>
        </p:nvCxnSpPr>
        <p:spPr>
          <a:xfrm>
            <a:off x="6763871" y="3178405"/>
            <a:ext cx="173018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D09BFAC-9274-264A-996C-475CACA66F23}"/>
                  </a:ext>
                </a:extLst>
              </p:cNvPr>
              <p:cNvSpPr/>
              <p:nvPr/>
            </p:nvSpPr>
            <p:spPr>
              <a:xfrm>
                <a:off x="7266460" y="3236610"/>
                <a:ext cx="4908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D09BFAC-9274-264A-996C-475CACA66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60" y="3236610"/>
                <a:ext cx="49083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42753FA2-68FA-46D1-80B6-660C561E0718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Ground Control to Spacer Tom:</a:t>
            </a:r>
            <a:endParaRPr lang="en-US"/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Global Guidance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</p:spTree>
    <p:extLst>
      <p:ext uri="{BB962C8B-B14F-4D97-AF65-F5344CB8AC3E}">
        <p14:creationId xmlns:p14="http://schemas.microsoft.com/office/powerpoint/2010/main" val="253891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/>
      <p:bldP spid="63" grpId="0"/>
      <p:bldP spid="64" grpId="0"/>
      <p:bldP spid="66" grpId="0"/>
      <p:bldP spid="67" grpId="0"/>
      <p:bldP spid="68" grpId="0"/>
      <p:bldP spid="69" grpId="0"/>
      <p:bldP spid="22" grpId="0"/>
      <p:bldP spid="28" grpId="0"/>
      <p:bldP spid="2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9438FB-7594-4FAF-B86B-3FD98CF2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C55D8D-2875-41BF-9074-BF69F8F5C9B3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Ground Control to Spacer Tom:</a:t>
            </a:r>
            <a:endParaRPr lang="en-US"/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Global Guidance trinity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76C451-27D1-4939-A495-3DAF44B63ABA}"/>
              </a:ext>
            </a:extLst>
          </p:cNvPr>
          <p:cNvSpPr txBox="1">
            <a:spLocks/>
          </p:cNvSpPr>
          <p:nvPr/>
        </p:nvSpPr>
        <p:spPr>
          <a:xfrm>
            <a:off x="4528192" y="2045459"/>
            <a:ext cx="2877615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C0E65-1CB4-4736-A947-F0074018EEFA}"/>
              </a:ext>
            </a:extLst>
          </p:cNvPr>
          <p:cNvSpPr txBox="1">
            <a:spLocks/>
          </p:cNvSpPr>
          <p:nvPr/>
        </p:nvSpPr>
        <p:spPr>
          <a:xfrm>
            <a:off x="1868291" y="4601235"/>
            <a:ext cx="2943876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Concretize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38D503-7B99-4053-A74C-327F29BC42CA}"/>
              </a:ext>
            </a:extLst>
          </p:cNvPr>
          <p:cNvSpPr txBox="1">
            <a:spLocks/>
          </p:cNvSpPr>
          <p:nvPr/>
        </p:nvSpPr>
        <p:spPr>
          <a:xfrm>
            <a:off x="6923048" y="4601234"/>
            <a:ext cx="320892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Conjecture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928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6D50-2959-7A47-AFC4-036032D45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CA"/>
            </a:br>
            <a:endParaRPr lang="en-CA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34265-B005-4B45-8B9B-DF199FEF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1AD8-F1AA-3546-B0E5-B22BCEAB6D91}" type="slidenum">
              <a:rPr lang="en-US" smtClean="0"/>
              <a:t>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4D1A4B-F8F3-4580-AAF0-113A5C7307AD}"/>
              </a:ext>
            </a:extLst>
          </p:cNvPr>
          <p:cNvSpPr txBox="1">
            <a:spLocks/>
          </p:cNvSpPr>
          <p:nvPr/>
        </p:nvSpPr>
        <p:spPr>
          <a:xfrm>
            <a:off x="779721" y="521460"/>
            <a:ext cx="9144000" cy="111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1st Global Guidance to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GSpacer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 Tom: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Verdana Pro Cond Black"/>
                <a:cs typeface="Times New Roman"/>
              </a:rPr>
              <a:t>Subsume Rule</a:t>
            </a:r>
            <a:endParaRPr lang="en-US">
              <a:solidFill>
                <a:schemeClr val="accent1">
                  <a:lumMod val="50000"/>
                </a:schemeClr>
              </a:solidFill>
              <a:latin typeface="Verdana Pro Cond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6285F-3115-4B36-BDDE-4C7C99CA445B}"/>
                  </a:ext>
                </a:extLst>
              </p:cNvPr>
              <p:cNvSpPr txBox="1"/>
              <p:nvPr/>
            </p:nvSpPr>
            <p:spPr>
              <a:xfrm>
                <a:off x="7163718" y="2310387"/>
                <a:ext cx="47525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if (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CA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⋅∀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  <m:r>
                      <m:rPr>
                        <m:nor/>
                      </m:rPr>
                      <a:rPr lang="en-CA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CA" sz="2400" dirty="0" smtClean="0">
                        <a:solidFill>
                          <a:schemeClr val="accent6"/>
                        </a:solidFill>
                      </a:rPr>
                      <m:t>ℒ</m:t>
                    </m:r>
                    <m:r>
                      <m:rPr>
                        <m:nor/>
                      </m:rPr>
                      <a:rPr lang="en-CA" sz="2400" b="0" i="0" dirty="0" smtClean="0"/>
                      <m:t> 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A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CA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) then </a:t>
                </a:r>
              </a:p>
              <a:p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  add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𝜓</m:t>
                    </m:r>
                  </m:oMath>
                </a14:m>
                <a:r>
                  <a:rPr lang="en-US" sz="2400">
                    <a:latin typeface="Consolas" panose="020B0609020204030204" pitchFamily="49" charset="0"/>
                    <a:cs typeface="Consolas" panose="020B0609020204030204" pitchFamily="49" charset="0"/>
                  </a:rPr>
                  <a:t> to trace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6285F-3115-4B36-BDDE-4C7C99CA4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718" y="2310387"/>
                <a:ext cx="4752583" cy="830997"/>
              </a:xfrm>
              <a:prstGeom prst="rect">
                <a:avLst/>
              </a:prstGeom>
              <a:blipFill>
                <a:blip r:embed="rId2"/>
                <a:stretch>
                  <a:fillRect l="-1923" t="-5882" r="-1026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844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1|23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2818</Words>
  <Application>Microsoft Office PowerPoint</Application>
  <PresentationFormat>Widescreen</PresentationFormat>
  <Paragraphs>561</Paragraphs>
  <Slides>35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Global Guidance for  Local Generalization in Model Checking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Guidance for Local Generalization in Model Checking</dc:title>
  <dc:creator>Hari Govind Vediramana Krishnan</dc:creator>
  <cp:lastModifiedBy>Hari Govind Vediramana Krishnan</cp:lastModifiedBy>
  <cp:revision>21</cp:revision>
  <dcterms:created xsi:type="dcterms:W3CDTF">2020-07-02T18:10:23Z</dcterms:created>
  <dcterms:modified xsi:type="dcterms:W3CDTF">2020-07-14T22:09:35Z</dcterms:modified>
</cp:coreProperties>
</file>